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72" r:id="rId5"/>
    <p:sldId id="259" r:id="rId6"/>
    <p:sldId id="274" r:id="rId7"/>
    <p:sldId id="260" r:id="rId8"/>
    <p:sldId id="261" r:id="rId9"/>
    <p:sldId id="275" r:id="rId10"/>
    <p:sldId id="276" r:id="rId11"/>
    <p:sldId id="262" r:id="rId12"/>
    <p:sldId id="263" r:id="rId13"/>
    <p:sldId id="264" r:id="rId14"/>
    <p:sldId id="265" r:id="rId15"/>
    <p:sldId id="273" r:id="rId16"/>
    <p:sldId id="266" r:id="rId17"/>
    <p:sldId id="267" r:id="rId18"/>
    <p:sldId id="268" r:id="rId19"/>
    <p:sldId id="269" r:id="rId20"/>
    <p:sldId id="270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62" autoAdjust="0"/>
  </p:normalViewPr>
  <p:slideViewPr>
    <p:cSldViewPr>
      <p:cViewPr varScale="1">
        <p:scale>
          <a:sx n="86" d="100"/>
          <a:sy n="86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67FA9-65BB-4BD0-95CF-703F586EFFF2}" type="datetimeFigureOut">
              <a:rPr lang="pl-PL" smtClean="0"/>
              <a:pPr/>
              <a:t>2014-03-12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DE1BC1-8AAB-4AED-A13F-A3DA831FE3E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7749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DE1BC1-8AAB-4AED-A13F-A3DA831FE3E0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http://t1.gstatic.com/images?q=tbn:ANd9GcTByifQ95fx2Nma-bWIzcP50cw0EiNbg7F9cQe6ADVyqclniTkg" TargetMode="Externa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http://t1.gstatic.com/images?q=tbn:ANd9GcTByifQ95fx2Nma-bWIzcP50cw0EiNbg7F9cQe6ADVyqclniTkg" TargetMode="External"/><Relationship Id="rId4" Type="http://schemas.openxmlformats.org/officeDocument/2006/relationships/image" Target="../media/image3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http://t1.gstatic.com/images?q=tbn:ANd9GcTByifQ95fx2Nma-bWIzcP50cw0EiNbg7F9cQe6ADVyqclniTkg" TargetMode="External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http://t1.gstatic.com/images?q=tbn:ANd9GcTByifQ95fx2Nma-bWIzcP50cw0EiNbg7F9cQe6ADVyqclniTkg" TargetMode="External"/><Relationship Id="rId4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http://t1.gstatic.com/images?q=tbn:ANd9GcTByifQ95fx2Nma-bWIzcP50cw0EiNbg7F9cQe6ADVyqclniTkg" TargetMode="External"/><Relationship Id="rId4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http://t1.gstatic.com/images?q=tbn:ANd9GcTByifQ95fx2Nma-bWIzcP50cw0EiNbg7F9cQe6ADVyqclniTkg" TargetMode="External"/><Relationship Id="rId4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http://t1.gstatic.com/images?q=tbn:ANd9GcTByifQ95fx2Nma-bWIzcP50cw0EiNbg7F9cQe6ADVyqclniTkg" TargetMode="External"/><Relationship Id="rId4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http://t1.gstatic.com/images?q=tbn:ANd9GcTByifQ95fx2Nma-bWIzcP50cw0EiNbg7F9cQe6ADVyqclniTkg" TargetMode="External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pl-PL" smtClean="0"/>
              <a:t>3/28/2008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pl-PL" smtClean="0"/>
              <a:t>Kliknij, aby edytować styl</a:t>
            </a:r>
            <a:endParaRPr/>
          </a:p>
        </p:txBody>
      </p:sp>
      <p:grpSp>
        <p:nvGrpSpPr>
          <p:cNvPr id="14" name="Grupa 13"/>
          <p:cNvGrpSpPr/>
          <p:nvPr userDrawn="1"/>
        </p:nvGrpSpPr>
        <p:grpSpPr>
          <a:xfrm>
            <a:off x="0" y="0"/>
            <a:ext cx="9144000" cy="761891"/>
            <a:chOff x="0" y="4143380"/>
            <a:chExt cx="9144000" cy="761891"/>
          </a:xfrm>
        </p:grpSpPr>
        <p:pic>
          <p:nvPicPr>
            <p:cNvPr id="17" name="Picture 4"/>
            <p:cNvPicPr>
              <a:picLocks noChangeAspect="1" noChangeArrowheads="1"/>
            </p:cNvPicPr>
            <p:nvPr/>
          </p:nvPicPr>
          <p:blipFill>
            <a:blip r:embed="rId2"/>
            <a:srcRect l="5960" r="64073"/>
            <a:stretch>
              <a:fillRect/>
            </a:stretch>
          </p:blipFill>
          <p:spPr bwMode="auto">
            <a:xfrm>
              <a:off x="0" y="4214818"/>
              <a:ext cx="1799771" cy="690453"/>
            </a:xfrm>
            <a:prstGeom prst="rect">
              <a:avLst/>
            </a:prstGeom>
            <a:noFill/>
          </p:spPr>
        </p:pic>
        <p:pic>
          <p:nvPicPr>
            <p:cNvPr id="18" name="Obraz 17"/>
            <p:cNvPicPr>
              <a:picLocks noChangeAspect="1" noChangeArrowheads="1"/>
            </p:cNvPicPr>
            <p:nvPr/>
          </p:nvPicPr>
          <p:blipFill>
            <a:blip r:embed="rId3">
              <a:grayscl/>
            </a:blip>
            <a:srcRect l="12070" t="10899" r="14655" b="17647"/>
            <a:stretch>
              <a:fillRect/>
            </a:stretch>
          </p:blipFill>
          <p:spPr bwMode="auto">
            <a:xfrm>
              <a:off x="1928794" y="4209760"/>
              <a:ext cx="1124871" cy="648000"/>
            </a:xfrm>
            <a:prstGeom prst="rect">
              <a:avLst/>
            </a:prstGeom>
            <a:noFill/>
          </p:spPr>
        </p:pic>
        <p:pic>
          <p:nvPicPr>
            <p:cNvPr id="19" name="Picture 2" descr="http://t1.gstatic.com/images?q=tbn:ANd9GcTByifQ95fx2Nma-bWIzcP50cw0EiNbg7F9cQe6ADVyqclniTkg"/>
            <p:cNvPicPr>
              <a:picLocks noChangeAspect="1" noChangeArrowheads="1"/>
            </p:cNvPicPr>
            <p:nvPr/>
          </p:nvPicPr>
          <p:blipFill>
            <a:blip r:embed="rId4" r:link="rId5">
              <a:grayscl/>
            </a:blip>
            <a:srcRect/>
            <a:stretch>
              <a:fillRect/>
            </a:stretch>
          </p:blipFill>
          <p:spPr bwMode="auto">
            <a:xfrm>
              <a:off x="5500694" y="4286256"/>
              <a:ext cx="1799771" cy="485027"/>
            </a:xfrm>
            <a:prstGeom prst="rect">
              <a:avLst/>
            </a:prstGeom>
            <a:noFill/>
          </p:spPr>
        </p:pic>
        <p:pic>
          <p:nvPicPr>
            <p:cNvPr id="20" name="Obraz 19"/>
            <p:cNvPicPr>
              <a:picLocks noChangeAspect="1" noChangeArrowheads="1"/>
            </p:cNvPicPr>
            <p:nvPr/>
          </p:nvPicPr>
          <p:blipFill>
            <a:blip r:embed="rId2"/>
            <a:srcRect l="68211" t="14493" r="5960" b="23187"/>
            <a:stretch>
              <a:fillRect/>
            </a:stretch>
          </p:blipFill>
          <p:spPr bwMode="auto">
            <a:xfrm>
              <a:off x="7344228" y="4286256"/>
              <a:ext cx="1799772" cy="484536"/>
            </a:xfrm>
            <a:prstGeom prst="rect">
              <a:avLst/>
            </a:prstGeom>
            <a:noFill/>
          </p:spPr>
        </p:pic>
        <p:sp>
          <p:nvSpPr>
            <p:cNvPr id="21" name="Prostokąt 20"/>
            <p:cNvSpPr/>
            <p:nvPr/>
          </p:nvSpPr>
          <p:spPr>
            <a:xfrm>
              <a:off x="3286116" y="4143380"/>
              <a:ext cx="2143140" cy="7143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000" b="1" dirty="0" smtClean="0">
                  <a:solidFill>
                    <a:schemeClr val="tx1"/>
                  </a:solidFill>
                </a:rPr>
                <a:t>Projekt „Rozwój Kompetencji – doskonalenie zawodowe nauczycieli  szansą na lepsze jutro dla oświaty”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1"/>
            <a:ext cx="1447800" cy="355919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1"/>
            <a:ext cx="5943600" cy="357189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  <p:grpSp>
        <p:nvGrpSpPr>
          <p:cNvPr id="12" name="Grupa 11"/>
          <p:cNvGrpSpPr/>
          <p:nvPr userDrawn="1"/>
        </p:nvGrpSpPr>
        <p:grpSpPr>
          <a:xfrm>
            <a:off x="0" y="6096109"/>
            <a:ext cx="9144000" cy="761891"/>
            <a:chOff x="0" y="4143380"/>
            <a:chExt cx="9144000" cy="761891"/>
          </a:xfrm>
        </p:grpSpPr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2"/>
            <a:srcRect l="5960" r="64073"/>
            <a:stretch>
              <a:fillRect/>
            </a:stretch>
          </p:blipFill>
          <p:spPr bwMode="auto">
            <a:xfrm>
              <a:off x="0" y="4214818"/>
              <a:ext cx="1799771" cy="690453"/>
            </a:xfrm>
            <a:prstGeom prst="rect">
              <a:avLst/>
            </a:prstGeom>
            <a:noFill/>
          </p:spPr>
        </p:pic>
        <p:pic>
          <p:nvPicPr>
            <p:cNvPr id="14" name="Obraz 13"/>
            <p:cNvPicPr>
              <a:picLocks noChangeAspect="1" noChangeArrowheads="1"/>
            </p:cNvPicPr>
            <p:nvPr/>
          </p:nvPicPr>
          <p:blipFill>
            <a:blip r:embed="rId3">
              <a:grayscl/>
            </a:blip>
            <a:srcRect l="12070" t="10899" r="14655" b="17647"/>
            <a:stretch>
              <a:fillRect/>
            </a:stretch>
          </p:blipFill>
          <p:spPr bwMode="auto">
            <a:xfrm>
              <a:off x="1928794" y="4209760"/>
              <a:ext cx="1124871" cy="648000"/>
            </a:xfrm>
            <a:prstGeom prst="rect">
              <a:avLst/>
            </a:prstGeom>
            <a:noFill/>
          </p:spPr>
        </p:pic>
        <p:pic>
          <p:nvPicPr>
            <p:cNvPr id="15" name="Picture 2" descr="http://t1.gstatic.com/images?q=tbn:ANd9GcTByifQ95fx2Nma-bWIzcP50cw0EiNbg7F9cQe6ADVyqclniTkg"/>
            <p:cNvPicPr>
              <a:picLocks noChangeAspect="1" noChangeArrowheads="1"/>
            </p:cNvPicPr>
            <p:nvPr/>
          </p:nvPicPr>
          <p:blipFill>
            <a:blip r:embed="rId4" r:link="rId5">
              <a:grayscl/>
            </a:blip>
            <a:srcRect/>
            <a:stretch>
              <a:fillRect/>
            </a:stretch>
          </p:blipFill>
          <p:spPr bwMode="auto">
            <a:xfrm>
              <a:off x="5500694" y="4286256"/>
              <a:ext cx="1799771" cy="485027"/>
            </a:xfrm>
            <a:prstGeom prst="rect">
              <a:avLst/>
            </a:prstGeom>
            <a:noFill/>
          </p:spPr>
        </p:pic>
        <p:pic>
          <p:nvPicPr>
            <p:cNvPr id="16" name="Obraz 15"/>
            <p:cNvPicPr>
              <a:picLocks noChangeAspect="1" noChangeArrowheads="1"/>
            </p:cNvPicPr>
            <p:nvPr/>
          </p:nvPicPr>
          <p:blipFill>
            <a:blip r:embed="rId2"/>
            <a:srcRect l="68211" t="14493" r="5960" b="23187"/>
            <a:stretch>
              <a:fillRect/>
            </a:stretch>
          </p:blipFill>
          <p:spPr bwMode="auto">
            <a:xfrm>
              <a:off x="7344228" y="4286256"/>
              <a:ext cx="1799772" cy="484536"/>
            </a:xfrm>
            <a:prstGeom prst="rect">
              <a:avLst/>
            </a:prstGeom>
            <a:noFill/>
          </p:spPr>
        </p:pic>
        <p:sp>
          <p:nvSpPr>
            <p:cNvPr id="17" name="Prostokąt 16"/>
            <p:cNvSpPr/>
            <p:nvPr/>
          </p:nvSpPr>
          <p:spPr>
            <a:xfrm>
              <a:off x="3286116" y="4143380"/>
              <a:ext cx="2143140" cy="7143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000" b="1" dirty="0" smtClean="0">
                  <a:solidFill>
                    <a:schemeClr val="tx1"/>
                  </a:solidFill>
                </a:rPr>
                <a:t>Projekt „Rozwój Kompetencji – doskonalenie zawodowe nauczycieli  szansą na lepsze jutro dla oświaty”</a:t>
              </a:r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3/28/2008</a:t>
            </a: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3/28/2008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r>
              <a:rPr lang="pl-PL" smtClean="0"/>
              <a:t>3/28/2008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  <p:grpSp>
        <p:nvGrpSpPr>
          <p:cNvPr id="11" name="Grupa 10"/>
          <p:cNvGrpSpPr/>
          <p:nvPr userDrawn="1"/>
        </p:nvGrpSpPr>
        <p:grpSpPr>
          <a:xfrm>
            <a:off x="0" y="0"/>
            <a:ext cx="9144000" cy="761891"/>
            <a:chOff x="0" y="4143380"/>
            <a:chExt cx="9144000" cy="761891"/>
          </a:xfrm>
        </p:grpSpPr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2"/>
            <a:srcRect l="5960" r="64073"/>
            <a:stretch>
              <a:fillRect/>
            </a:stretch>
          </p:blipFill>
          <p:spPr bwMode="auto">
            <a:xfrm>
              <a:off x="0" y="4214818"/>
              <a:ext cx="1799771" cy="690453"/>
            </a:xfrm>
            <a:prstGeom prst="rect">
              <a:avLst/>
            </a:prstGeom>
            <a:noFill/>
          </p:spPr>
        </p:pic>
        <p:pic>
          <p:nvPicPr>
            <p:cNvPr id="13" name="Obraz 12"/>
            <p:cNvPicPr>
              <a:picLocks noChangeAspect="1" noChangeArrowheads="1"/>
            </p:cNvPicPr>
            <p:nvPr/>
          </p:nvPicPr>
          <p:blipFill>
            <a:blip r:embed="rId3">
              <a:grayscl/>
            </a:blip>
            <a:srcRect l="12070" t="10899" r="14655" b="17647"/>
            <a:stretch>
              <a:fillRect/>
            </a:stretch>
          </p:blipFill>
          <p:spPr bwMode="auto">
            <a:xfrm>
              <a:off x="1928794" y="4209760"/>
              <a:ext cx="1124871" cy="648000"/>
            </a:xfrm>
            <a:prstGeom prst="rect">
              <a:avLst/>
            </a:prstGeom>
            <a:noFill/>
          </p:spPr>
        </p:pic>
        <p:pic>
          <p:nvPicPr>
            <p:cNvPr id="14" name="Picture 2" descr="http://t1.gstatic.com/images?q=tbn:ANd9GcTByifQ95fx2Nma-bWIzcP50cw0EiNbg7F9cQe6ADVyqclniTkg"/>
            <p:cNvPicPr>
              <a:picLocks noChangeAspect="1" noChangeArrowheads="1"/>
            </p:cNvPicPr>
            <p:nvPr/>
          </p:nvPicPr>
          <p:blipFill>
            <a:blip r:embed="rId4" r:link="rId5">
              <a:grayscl/>
            </a:blip>
            <a:srcRect/>
            <a:stretch>
              <a:fillRect/>
            </a:stretch>
          </p:blipFill>
          <p:spPr bwMode="auto">
            <a:xfrm>
              <a:off x="5500694" y="4286256"/>
              <a:ext cx="1799771" cy="485027"/>
            </a:xfrm>
            <a:prstGeom prst="rect">
              <a:avLst/>
            </a:prstGeom>
            <a:noFill/>
          </p:spPr>
        </p:pic>
        <p:pic>
          <p:nvPicPr>
            <p:cNvPr id="15" name="Obraz 14"/>
            <p:cNvPicPr>
              <a:picLocks noChangeAspect="1" noChangeArrowheads="1"/>
            </p:cNvPicPr>
            <p:nvPr/>
          </p:nvPicPr>
          <p:blipFill>
            <a:blip r:embed="rId2"/>
            <a:srcRect l="68211" t="14493" r="5960" b="23187"/>
            <a:stretch>
              <a:fillRect/>
            </a:stretch>
          </p:blipFill>
          <p:spPr bwMode="auto">
            <a:xfrm>
              <a:off x="7344228" y="4286256"/>
              <a:ext cx="1799772" cy="484536"/>
            </a:xfrm>
            <a:prstGeom prst="rect">
              <a:avLst/>
            </a:prstGeom>
            <a:noFill/>
          </p:spPr>
        </p:pic>
        <p:sp>
          <p:nvSpPr>
            <p:cNvPr id="16" name="Prostokąt 15"/>
            <p:cNvSpPr/>
            <p:nvPr/>
          </p:nvSpPr>
          <p:spPr>
            <a:xfrm>
              <a:off x="3286116" y="4143380"/>
              <a:ext cx="2143140" cy="7143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000" b="1" dirty="0" smtClean="0">
                  <a:solidFill>
                    <a:schemeClr val="tx1"/>
                  </a:solidFill>
                </a:rPr>
                <a:t>Projekt „Rozwój Kompetencji – doskonalenie zawodowe nauczycieli  szansą na lepsze jutro dla oświaty”</a:t>
              </a:r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5572140"/>
            <a:ext cx="1785918" cy="365125"/>
          </a:xfrm>
        </p:spPr>
        <p:txBody>
          <a:bodyPr/>
          <a:lstStyle/>
          <a:p>
            <a:r>
              <a:rPr lang="pl-PL" smtClean="0"/>
              <a:t>3/28/2008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5135577"/>
            <a:ext cx="1785918" cy="365125"/>
          </a:xfrm>
        </p:spPr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  <p:grpSp>
        <p:nvGrpSpPr>
          <p:cNvPr id="8" name="Grupa 7"/>
          <p:cNvGrpSpPr/>
          <p:nvPr userDrawn="1"/>
        </p:nvGrpSpPr>
        <p:grpSpPr>
          <a:xfrm>
            <a:off x="0" y="6096109"/>
            <a:ext cx="9144000" cy="761891"/>
            <a:chOff x="0" y="4143380"/>
            <a:chExt cx="9144000" cy="761891"/>
          </a:xfrm>
        </p:grpSpPr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2"/>
            <a:srcRect l="5960" r="64073"/>
            <a:stretch>
              <a:fillRect/>
            </a:stretch>
          </p:blipFill>
          <p:spPr bwMode="auto">
            <a:xfrm>
              <a:off x="0" y="4214818"/>
              <a:ext cx="1799771" cy="690453"/>
            </a:xfrm>
            <a:prstGeom prst="rect">
              <a:avLst/>
            </a:prstGeom>
            <a:noFill/>
          </p:spPr>
        </p:pic>
        <p:pic>
          <p:nvPicPr>
            <p:cNvPr id="10" name="Obraz 9"/>
            <p:cNvPicPr>
              <a:picLocks noChangeAspect="1" noChangeArrowheads="1"/>
            </p:cNvPicPr>
            <p:nvPr/>
          </p:nvPicPr>
          <p:blipFill>
            <a:blip r:embed="rId3">
              <a:grayscl/>
            </a:blip>
            <a:srcRect l="12070" t="10899" r="14655" b="17647"/>
            <a:stretch>
              <a:fillRect/>
            </a:stretch>
          </p:blipFill>
          <p:spPr bwMode="auto">
            <a:xfrm>
              <a:off x="1928794" y="4209760"/>
              <a:ext cx="1124871" cy="648000"/>
            </a:xfrm>
            <a:prstGeom prst="rect">
              <a:avLst/>
            </a:prstGeom>
            <a:noFill/>
          </p:spPr>
        </p:pic>
        <p:pic>
          <p:nvPicPr>
            <p:cNvPr id="11" name="Picture 2" descr="http://t1.gstatic.com/images?q=tbn:ANd9GcTByifQ95fx2Nma-bWIzcP50cw0EiNbg7F9cQe6ADVyqclniTkg"/>
            <p:cNvPicPr>
              <a:picLocks noChangeAspect="1" noChangeArrowheads="1"/>
            </p:cNvPicPr>
            <p:nvPr/>
          </p:nvPicPr>
          <p:blipFill>
            <a:blip r:embed="rId4" r:link="rId5">
              <a:grayscl/>
            </a:blip>
            <a:srcRect/>
            <a:stretch>
              <a:fillRect/>
            </a:stretch>
          </p:blipFill>
          <p:spPr bwMode="auto">
            <a:xfrm>
              <a:off x="5500694" y="4286256"/>
              <a:ext cx="1799771" cy="485027"/>
            </a:xfrm>
            <a:prstGeom prst="rect">
              <a:avLst/>
            </a:prstGeom>
            <a:noFill/>
          </p:spPr>
        </p:pic>
        <p:pic>
          <p:nvPicPr>
            <p:cNvPr id="12" name="Obraz 11"/>
            <p:cNvPicPr>
              <a:picLocks noChangeAspect="1" noChangeArrowheads="1"/>
            </p:cNvPicPr>
            <p:nvPr/>
          </p:nvPicPr>
          <p:blipFill>
            <a:blip r:embed="rId2"/>
            <a:srcRect l="68211" t="14493" r="5960" b="23187"/>
            <a:stretch>
              <a:fillRect/>
            </a:stretch>
          </p:blipFill>
          <p:spPr bwMode="auto">
            <a:xfrm>
              <a:off x="7344228" y="4286256"/>
              <a:ext cx="1799772" cy="484536"/>
            </a:xfrm>
            <a:prstGeom prst="rect">
              <a:avLst/>
            </a:prstGeom>
            <a:noFill/>
          </p:spPr>
        </p:pic>
        <p:sp>
          <p:nvSpPr>
            <p:cNvPr id="13" name="Prostokąt 12"/>
            <p:cNvSpPr/>
            <p:nvPr/>
          </p:nvSpPr>
          <p:spPr>
            <a:xfrm>
              <a:off x="3286116" y="4143380"/>
              <a:ext cx="2143140" cy="7143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000" b="1" dirty="0" smtClean="0">
                  <a:solidFill>
                    <a:schemeClr val="tx1"/>
                  </a:solidFill>
                </a:rPr>
                <a:t>Projekt „Rozwój Kompetencji – doskonalenie zawodowe nauczycieli  szansą na lepsze jutro dla oświaty”</a:t>
              </a: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3/28/2008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  <p:grpSp>
        <p:nvGrpSpPr>
          <p:cNvPr id="11" name="Grupa 10"/>
          <p:cNvGrpSpPr/>
          <p:nvPr userDrawn="1"/>
        </p:nvGrpSpPr>
        <p:grpSpPr>
          <a:xfrm>
            <a:off x="32" y="6072206"/>
            <a:ext cx="9144000" cy="761891"/>
            <a:chOff x="0" y="4143380"/>
            <a:chExt cx="9144000" cy="761891"/>
          </a:xfrm>
        </p:grpSpPr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2"/>
            <a:srcRect l="5960" r="64073"/>
            <a:stretch>
              <a:fillRect/>
            </a:stretch>
          </p:blipFill>
          <p:spPr bwMode="auto">
            <a:xfrm>
              <a:off x="0" y="4214818"/>
              <a:ext cx="1799771" cy="690453"/>
            </a:xfrm>
            <a:prstGeom prst="rect">
              <a:avLst/>
            </a:prstGeom>
            <a:noFill/>
          </p:spPr>
        </p:pic>
        <p:pic>
          <p:nvPicPr>
            <p:cNvPr id="13" name="Obraz 12"/>
            <p:cNvPicPr>
              <a:picLocks noChangeAspect="1" noChangeArrowheads="1"/>
            </p:cNvPicPr>
            <p:nvPr/>
          </p:nvPicPr>
          <p:blipFill>
            <a:blip r:embed="rId3">
              <a:grayscl/>
            </a:blip>
            <a:srcRect l="12070" t="10899" r="14655" b="17647"/>
            <a:stretch>
              <a:fillRect/>
            </a:stretch>
          </p:blipFill>
          <p:spPr bwMode="auto">
            <a:xfrm>
              <a:off x="1928794" y="4209760"/>
              <a:ext cx="1124871" cy="648000"/>
            </a:xfrm>
            <a:prstGeom prst="rect">
              <a:avLst/>
            </a:prstGeom>
            <a:noFill/>
          </p:spPr>
        </p:pic>
        <p:pic>
          <p:nvPicPr>
            <p:cNvPr id="14" name="Picture 2" descr="http://t1.gstatic.com/images?q=tbn:ANd9GcTByifQ95fx2Nma-bWIzcP50cw0EiNbg7F9cQe6ADVyqclniTkg"/>
            <p:cNvPicPr>
              <a:picLocks noChangeAspect="1" noChangeArrowheads="1"/>
            </p:cNvPicPr>
            <p:nvPr/>
          </p:nvPicPr>
          <p:blipFill>
            <a:blip r:embed="rId4" r:link="rId5">
              <a:grayscl/>
            </a:blip>
            <a:srcRect/>
            <a:stretch>
              <a:fillRect/>
            </a:stretch>
          </p:blipFill>
          <p:spPr bwMode="auto">
            <a:xfrm>
              <a:off x="5500694" y="4286256"/>
              <a:ext cx="1799771" cy="485027"/>
            </a:xfrm>
            <a:prstGeom prst="rect">
              <a:avLst/>
            </a:prstGeom>
            <a:noFill/>
          </p:spPr>
        </p:pic>
        <p:pic>
          <p:nvPicPr>
            <p:cNvPr id="15" name="Obraz 14"/>
            <p:cNvPicPr>
              <a:picLocks noChangeAspect="1" noChangeArrowheads="1"/>
            </p:cNvPicPr>
            <p:nvPr/>
          </p:nvPicPr>
          <p:blipFill>
            <a:blip r:embed="rId2"/>
            <a:srcRect l="68211" t="14493" r="5960" b="23187"/>
            <a:stretch>
              <a:fillRect/>
            </a:stretch>
          </p:blipFill>
          <p:spPr bwMode="auto">
            <a:xfrm>
              <a:off x="7344228" y="4286256"/>
              <a:ext cx="1799772" cy="484536"/>
            </a:xfrm>
            <a:prstGeom prst="rect">
              <a:avLst/>
            </a:prstGeom>
            <a:noFill/>
          </p:spPr>
        </p:pic>
        <p:sp>
          <p:nvSpPr>
            <p:cNvPr id="16" name="Prostokąt 15"/>
            <p:cNvSpPr/>
            <p:nvPr/>
          </p:nvSpPr>
          <p:spPr>
            <a:xfrm>
              <a:off x="3286116" y="4143380"/>
              <a:ext cx="2143140" cy="7143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000" b="1" dirty="0" smtClean="0">
                  <a:solidFill>
                    <a:schemeClr val="tx1"/>
                  </a:solidFill>
                </a:rPr>
                <a:t>Projekt „Rozwój Kompetencji – doskonalenie zawodowe nauczycieli  szansą na lepsze jutro dla oświaty”</a:t>
              </a:r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  <p:grpSp>
        <p:nvGrpSpPr>
          <p:cNvPr id="10" name="Grupa 9"/>
          <p:cNvGrpSpPr/>
          <p:nvPr userDrawn="1"/>
        </p:nvGrpSpPr>
        <p:grpSpPr>
          <a:xfrm>
            <a:off x="0" y="6096109"/>
            <a:ext cx="9144000" cy="761891"/>
            <a:chOff x="0" y="4143380"/>
            <a:chExt cx="9144000" cy="761891"/>
          </a:xfrm>
        </p:grpSpPr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2"/>
            <a:srcRect l="5960" r="64073"/>
            <a:stretch>
              <a:fillRect/>
            </a:stretch>
          </p:blipFill>
          <p:spPr bwMode="auto">
            <a:xfrm>
              <a:off x="0" y="4214818"/>
              <a:ext cx="1799771" cy="690453"/>
            </a:xfrm>
            <a:prstGeom prst="rect">
              <a:avLst/>
            </a:prstGeom>
            <a:noFill/>
          </p:spPr>
        </p:pic>
        <p:pic>
          <p:nvPicPr>
            <p:cNvPr id="12" name="Obraz 11"/>
            <p:cNvPicPr>
              <a:picLocks noChangeAspect="1" noChangeArrowheads="1"/>
            </p:cNvPicPr>
            <p:nvPr/>
          </p:nvPicPr>
          <p:blipFill>
            <a:blip r:embed="rId3">
              <a:grayscl/>
            </a:blip>
            <a:srcRect l="12070" t="10899" r="14655" b="17647"/>
            <a:stretch>
              <a:fillRect/>
            </a:stretch>
          </p:blipFill>
          <p:spPr bwMode="auto">
            <a:xfrm>
              <a:off x="1928794" y="4209760"/>
              <a:ext cx="1124871" cy="648000"/>
            </a:xfrm>
            <a:prstGeom prst="rect">
              <a:avLst/>
            </a:prstGeom>
            <a:noFill/>
          </p:spPr>
        </p:pic>
        <p:pic>
          <p:nvPicPr>
            <p:cNvPr id="13" name="Picture 2" descr="http://t1.gstatic.com/images?q=tbn:ANd9GcTByifQ95fx2Nma-bWIzcP50cw0EiNbg7F9cQe6ADVyqclniTkg"/>
            <p:cNvPicPr>
              <a:picLocks noChangeAspect="1" noChangeArrowheads="1"/>
            </p:cNvPicPr>
            <p:nvPr/>
          </p:nvPicPr>
          <p:blipFill>
            <a:blip r:embed="rId4" r:link="rId5">
              <a:grayscl/>
            </a:blip>
            <a:srcRect/>
            <a:stretch>
              <a:fillRect/>
            </a:stretch>
          </p:blipFill>
          <p:spPr bwMode="auto">
            <a:xfrm>
              <a:off x="5500694" y="4286256"/>
              <a:ext cx="1799771" cy="485027"/>
            </a:xfrm>
            <a:prstGeom prst="rect">
              <a:avLst/>
            </a:prstGeom>
            <a:noFill/>
          </p:spPr>
        </p:pic>
        <p:pic>
          <p:nvPicPr>
            <p:cNvPr id="14" name="Obraz 13"/>
            <p:cNvPicPr>
              <a:picLocks noChangeAspect="1" noChangeArrowheads="1"/>
            </p:cNvPicPr>
            <p:nvPr/>
          </p:nvPicPr>
          <p:blipFill>
            <a:blip r:embed="rId2"/>
            <a:srcRect l="68211" t="14493" r="5960" b="23187"/>
            <a:stretch>
              <a:fillRect/>
            </a:stretch>
          </p:blipFill>
          <p:spPr bwMode="auto">
            <a:xfrm>
              <a:off x="7344228" y="4286256"/>
              <a:ext cx="1799772" cy="484536"/>
            </a:xfrm>
            <a:prstGeom prst="rect">
              <a:avLst/>
            </a:prstGeom>
            <a:noFill/>
          </p:spPr>
        </p:pic>
        <p:sp>
          <p:nvSpPr>
            <p:cNvPr id="15" name="Prostokąt 14"/>
            <p:cNvSpPr/>
            <p:nvPr/>
          </p:nvSpPr>
          <p:spPr>
            <a:xfrm>
              <a:off x="3286116" y="4143380"/>
              <a:ext cx="2143140" cy="7143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000" b="1" dirty="0" smtClean="0">
                  <a:solidFill>
                    <a:schemeClr val="tx1"/>
                  </a:solidFill>
                </a:rPr>
                <a:t>Projekt „Rozwój Kompetencji – doskonalenie zawodowe nauczycieli  szansą na lepsze jutro dla oświaty”</a:t>
              </a:r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040584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5715016"/>
            <a:ext cx="1785918" cy="365125"/>
          </a:xfrm>
        </p:spPr>
        <p:txBody>
          <a:bodyPr/>
          <a:lstStyle/>
          <a:p>
            <a:r>
              <a:rPr lang="pl-PL" smtClean="0"/>
              <a:t>3/28/2008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5286388"/>
            <a:ext cx="1785918" cy="365125"/>
          </a:xfrm>
        </p:spPr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  <p:grpSp>
        <p:nvGrpSpPr>
          <p:cNvPr id="8" name="Grupa 7"/>
          <p:cNvGrpSpPr/>
          <p:nvPr userDrawn="1"/>
        </p:nvGrpSpPr>
        <p:grpSpPr>
          <a:xfrm>
            <a:off x="0" y="6096109"/>
            <a:ext cx="9144000" cy="761891"/>
            <a:chOff x="0" y="4143380"/>
            <a:chExt cx="9144000" cy="761891"/>
          </a:xfrm>
        </p:grpSpPr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2"/>
            <a:srcRect l="5960" r="64073"/>
            <a:stretch>
              <a:fillRect/>
            </a:stretch>
          </p:blipFill>
          <p:spPr bwMode="auto">
            <a:xfrm>
              <a:off x="0" y="4214818"/>
              <a:ext cx="1799771" cy="690453"/>
            </a:xfrm>
            <a:prstGeom prst="rect">
              <a:avLst/>
            </a:prstGeom>
            <a:noFill/>
          </p:spPr>
        </p:pic>
        <p:pic>
          <p:nvPicPr>
            <p:cNvPr id="10" name="Obraz 9"/>
            <p:cNvPicPr>
              <a:picLocks noChangeAspect="1" noChangeArrowheads="1"/>
            </p:cNvPicPr>
            <p:nvPr/>
          </p:nvPicPr>
          <p:blipFill>
            <a:blip r:embed="rId3">
              <a:grayscl/>
            </a:blip>
            <a:srcRect l="12070" t="10899" r="14655" b="17647"/>
            <a:stretch>
              <a:fillRect/>
            </a:stretch>
          </p:blipFill>
          <p:spPr bwMode="auto">
            <a:xfrm>
              <a:off x="1928794" y="4209760"/>
              <a:ext cx="1124871" cy="648000"/>
            </a:xfrm>
            <a:prstGeom prst="rect">
              <a:avLst/>
            </a:prstGeom>
            <a:noFill/>
          </p:spPr>
        </p:pic>
        <p:pic>
          <p:nvPicPr>
            <p:cNvPr id="11" name="Picture 2" descr="http://t1.gstatic.com/images?q=tbn:ANd9GcTByifQ95fx2Nma-bWIzcP50cw0EiNbg7F9cQe6ADVyqclniTkg"/>
            <p:cNvPicPr>
              <a:picLocks noChangeAspect="1" noChangeArrowheads="1"/>
            </p:cNvPicPr>
            <p:nvPr/>
          </p:nvPicPr>
          <p:blipFill>
            <a:blip r:embed="rId4" r:link="rId5">
              <a:grayscl/>
            </a:blip>
            <a:srcRect/>
            <a:stretch>
              <a:fillRect/>
            </a:stretch>
          </p:blipFill>
          <p:spPr bwMode="auto">
            <a:xfrm>
              <a:off x="5500694" y="4286256"/>
              <a:ext cx="1799771" cy="485027"/>
            </a:xfrm>
            <a:prstGeom prst="rect">
              <a:avLst/>
            </a:prstGeom>
            <a:noFill/>
          </p:spPr>
        </p:pic>
        <p:pic>
          <p:nvPicPr>
            <p:cNvPr id="12" name="Obraz 11"/>
            <p:cNvPicPr>
              <a:picLocks noChangeAspect="1" noChangeArrowheads="1"/>
            </p:cNvPicPr>
            <p:nvPr/>
          </p:nvPicPr>
          <p:blipFill>
            <a:blip r:embed="rId2"/>
            <a:srcRect l="68211" t="14493" r="5960" b="23187"/>
            <a:stretch>
              <a:fillRect/>
            </a:stretch>
          </p:blipFill>
          <p:spPr bwMode="auto">
            <a:xfrm>
              <a:off x="7344228" y="4286256"/>
              <a:ext cx="1799772" cy="484536"/>
            </a:xfrm>
            <a:prstGeom prst="rect">
              <a:avLst/>
            </a:prstGeom>
            <a:noFill/>
          </p:spPr>
        </p:pic>
        <p:sp>
          <p:nvSpPr>
            <p:cNvPr id="13" name="Prostokąt 12"/>
            <p:cNvSpPr/>
            <p:nvPr/>
          </p:nvSpPr>
          <p:spPr>
            <a:xfrm>
              <a:off x="3286116" y="4143380"/>
              <a:ext cx="2143140" cy="7143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000" b="1" dirty="0" smtClean="0">
                  <a:solidFill>
                    <a:schemeClr val="tx1"/>
                  </a:solidFill>
                </a:rPr>
                <a:t>Projekt „Rozwój Kompetencji – doskonalenie zawodowe nauczycieli  szansą na lepsze jutro dla oświaty”</a:t>
              </a:r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8400" y="2286001"/>
            <a:ext cx="6248400" cy="350045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  <p:grpSp>
        <p:nvGrpSpPr>
          <p:cNvPr id="7" name="Grupa 6"/>
          <p:cNvGrpSpPr/>
          <p:nvPr userDrawn="1"/>
        </p:nvGrpSpPr>
        <p:grpSpPr>
          <a:xfrm>
            <a:off x="0" y="6096109"/>
            <a:ext cx="9144000" cy="761891"/>
            <a:chOff x="0" y="4143380"/>
            <a:chExt cx="9144000" cy="761891"/>
          </a:xfrm>
        </p:grpSpPr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2"/>
            <a:srcRect l="5960" r="64073"/>
            <a:stretch>
              <a:fillRect/>
            </a:stretch>
          </p:blipFill>
          <p:spPr bwMode="auto">
            <a:xfrm>
              <a:off x="0" y="4214818"/>
              <a:ext cx="1799771" cy="690453"/>
            </a:xfrm>
            <a:prstGeom prst="rect">
              <a:avLst/>
            </a:prstGeom>
            <a:noFill/>
          </p:spPr>
        </p:pic>
        <p:pic>
          <p:nvPicPr>
            <p:cNvPr id="9" name="Obraz 8"/>
            <p:cNvPicPr>
              <a:picLocks noChangeAspect="1" noChangeArrowheads="1"/>
            </p:cNvPicPr>
            <p:nvPr/>
          </p:nvPicPr>
          <p:blipFill>
            <a:blip r:embed="rId3">
              <a:grayscl/>
            </a:blip>
            <a:srcRect l="12070" t="10899" r="14655" b="17647"/>
            <a:stretch>
              <a:fillRect/>
            </a:stretch>
          </p:blipFill>
          <p:spPr bwMode="auto">
            <a:xfrm>
              <a:off x="1928794" y="4209760"/>
              <a:ext cx="1124871" cy="648000"/>
            </a:xfrm>
            <a:prstGeom prst="rect">
              <a:avLst/>
            </a:prstGeom>
            <a:noFill/>
          </p:spPr>
        </p:pic>
        <p:pic>
          <p:nvPicPr>
            <p:cNvPr id="10" name="Picture 2" descr="http://t1.gstatic.com/images?q=tbn:ANd9GcTByifQ95fx2Nma-bWIzcP50cw0EiNbg7F9cQe6ADVyqclniTkg"/>
            <p:cNvPicPr>
              <a:picLocks noChangeAspect="1" noChangeArrowheads="1"/>
            </p:cNvPicPr>
            <p:nvPr/>
          </p:nvPicPr>
          <p:blipFill>
            <a:blip r:embed="rId4" r:link="rId5">
              <a:grayscl/>
            </a:blip>
            <a:srcRect/>
            <a:stretch>
              <a:fillRect/>
            </a:stretch>
          </p:blipFill>
          <p:spPr bwMode="auto">
            <a:xfrm>
              <a:off x="5500694" y="4286256"/>
              <a:ext cx="1799771" cy="485027"/>
            </a:xfrm>
            <a:prstGeom prst="rect">
              <a:avLst/>
            </a:prstGeom>
            <a:noFill/>
          </p:spPr>
        </p:pic>
        <p:pic>
          <p:nvPicPr>
            <p:cNvPr id="11" name="Obraz 10"/>
            <p:cNvPicPr>
              <a:picLocks noChangeAspect="1" noChangeArrowheads="1"/>
            </p:cNvPicPr>
            <p:nvPr/>
          </p:nvPicPr>
          <p:blipFill>
            <a:blip r:embed="rId2"/>
            <a:srcRect l="68211" t="14493" r="5960" b="23187"/>
            <a:stretch>
              <a:fillRect/>
            </a:stretch>
          </p:blipFill>
          <p:spPr bwMode="auto">
            <a:xfrm>
              <a:off x="7344228" y="4286256"/>
              <a:ext cx="1799772" cy="484536"/>
            </a:xfrm>
            <a:prstGeom prst="rect">
              <a:avLst/>
            </a:prstGeom>
            <a:noFill/>
          </p:spPr>
        </p:pic>
        <p:sp>
          <p:nvSpPr>
            <p:cNvPr id="12" name="Prostokąt 11"/>
            <p:cNvSpPr/>
            <p:nvPr/>
          </p:nvSpPr>
          <p:spPr>
            <a:xfrm>
              <a:off x="3286116" y="4143380"/>
              <a:ext cx="2143140" cy="7143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000" b="1" dirty="0" smtClean="0">
                  <a:solidFill>
                    <a:schemeClr val="tx1"/>
                  </a:solidFill>
                </a:rPr>
                <a:t>Projekt „Rozwój Kompetencji – doskonalenie zawodowe nauczycieli  szansą na lepsze jutro dla oświaty”</a:t>
              </a: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http://t1.gstatic.com/images?q=tbn:ANd9GcTByifQ95fx2Nma-bWIzcP50cw0EiNbg7F9cQe6ADVyqclniTkg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1"/>
            <a:ext cx="6248400" cy="3571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5564205"/>
            <a:ext cx="17859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pl-PL" dirty="0" smtClean="0"/>
              <a:t>3/28/2008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5135577"/>
            <a:ext cx="17859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  <p:grpSp>
        <p:nvGrpSpPr>
          <p:cNvPr id="12" name="Grupa 11"/>
          <p:cNvGrpSpPr/>
          <p:nvPr/>
        </p:nvGrpSpPr>
        <p:grpSpPr>
          <a:xfrm>
            <a:off x="0" y="6096109"/>
            <a:ext cx="9144000" cy="761891"/>
            <a:chOff x="0" y="4143380"/>
            <a:chExt cx="9144000" cy="761891"/>
          </a:xfrm>
        </p:grpSpPr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13"/>
            <a:srcRect l="5960" r="64073"/>
            <a:stretch>
              <a:fillRect/>
            </a:stretch>
          </p:blipFill>
          <p:spPr bwMode="auto">
            <a:xfrm>
              <a:off x="0" y="4214818"/>
              <a:ext cx="1799771" cy="690453"/>
            </a:xfrm>
            <a:prstGeom prst="rect">
              <a:avLst/>
            </a:prstGeom>
            <a:noFill/>
          </p:spPr>
        </p:pic>
        <p:pic>
          <p:nvPicPr>
            <p:cNvPr id="14" name="Obraz 13"/>
            <p:cNvPicPr>
              <a:picLocks noChangeAspect="1" noChangeArrowheads="1"/>
            </p:cNvPicPr>
            <p:nvPr/>
          </p:nvPicPr>
          <p:blipFill>
            <a:blip r:embed="rId14">
              <a:grayscl/>
            </a:blip>
            <a:srcRect l="12070" t="10899" r="14655" b="17647"/>
            <a:stretch>
              <a:fillRect/>
            </a:stretch>
          </p:blipFill>
          <p:spPr bwMode="auto">
            <a:xfrm>
              <a:off x="1928794" y="4209760"/>
              <a:ext cx="1124871" cy="648000"/>
            </a:xfrm>
            <a:prstGeom prst="rect">
              <a:avLst/>
            </a:prstGeom>
            <a:noFill/>
          </p:spPr>
        </p:pic>
        <p:pic>
          <p:nvPicPr>
            <p:cNvPr id="15" name="Picture 2" descr="http://t1.gstatic.com/images?q=tbn:ANd9GcTByifQ95fx2Nma-bWIzcP50cw0EiNbg7F9cQe6ADVyqclniTkg"/>
            <p:cNvPicPr>
              <a:picLocks noChangeAspect="1" noChangeArrowheads="1"/>
            </p:cNvPicPr>
            <p:nvPr/>
          </p:nvPicPr>
          <p:blipFill>
            <a:blip r:embed="rId15" r:link="rId16">
              <a:grayscl/>
            </a:blip>
            <a:srcRect/>
            <a:stretch>
              <a:fillRect/>
            </a:stretch>
          </p:blipFill>
          <p:spPr bwMode="auto">
            <a:xfrm>
              <a:off x="5500694" y="4286256"/>
              <a:ext cx="1799771" cy="485027"/>
            </a:xfrm>
            <a:prstGeom prst="rect">
              <a:avLst/>
            </a:prstGeom>
            <a:noFill/>
          </p:spPr>
        </p:pic>
        <p:pic>
          <p:nvPicPr>
            <p:cNvPr id="16" name="Obraz 15"/>
            <p:cNvPicPr>
              <a:picLocks noChangeAspect="1" noChangeArrowheads="1"/>
            </p:cNvPicPr>
            <p:nvPr/>
          </p:nvPicPr>
          <p:blipFill>
            <a:blip r:embed="rId13"/>
            <a:srcRect l="68211" t="14493" r="5960" b="23187"/>
            <a:stretch>
              <a:fillRect/>
            </a:stretch>
          </p:blipFill>
          <p:spPr bwMode="auto">
            <a:xfrm>
              <a:off x="7344228" y="4286256"/>
              <a:ext cx="1799772" cy="484536"/>
            </a:xfrm>
            <a:prstGeom prst="rect">
              <a:avLst/>
            </a:prstGeom>
            <a:noFill/>
          </p:spPr>
        </p:pic>
        <p:sp>
          <p:nvSpPr>
            <p:cNvPr id="17" name="Prostokąt 16"/>
            <p:cNvSpPr/>
            <p:nvPr/>
          </p:nvSpPr>
          <p:spPr>
            <a:xfrm>
              <a:off x="3286116" y="4143380"/>
              <a:ext cx="2143140" cy="7143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000" b="1" dirty="0" smtClean="0">
                  <a:solidFill>
                    <a:schemeClr val="tx1"/>
                  </a:solidFill>
                </a:rPr>
                <a:t>Projekt „Rozwój Kompetencji – doskonalenie zawodowe nauczycieli  szansą na lepsze jutro dla oświaty”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0" r:id="rId9"/>
    <p:sldLayoutId id="2147483671" r:id="rId10"/>
    <p:sldLayoutId id="2147483672" r:id="rId11"/>
  </p:sldLayoutIdLst>
  <p:hf hdr="0" ftr="0" dt="0"/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0" y="5214950"/>
            <a:ext cx="1785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Będzin, </a:t>
            </a:r>
          </a:p>
          <a:p>
            <a:pPr algn="ctr"/>
            <a:r>
              <a:rPr lang="pl-PL" dirty="0" smtClean="0"/>
              <a:t>12 marca 2014 r.</a:t>
            </a:r>
            <a:endParaRPr lang="pl-PL" dirty="0" smtClean="0"/>
          </a:p>
        </p:txBody>
      </p:sp>
      <p:sp>
        <p:nvSpPr>
          <p:cNvPr id="20" name="Podtytuł 1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9" name="Tytuł 1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D60093"/>
                </a:solidFill>
              </a:rPr>
              <a:t>Twórcza aktywność </a:t>
            </a:r>
            <a:br>
              <a:rPr lang="pl-PL" b="1" dirty="0" smtClean="0">
                <a:solidFill>
                  <a:srgbClr val="D60093"/>
                </a:solidFill>
              </a:rPr>
            </a:br>
            <a:r>
              <a:rPr lang="pl-PL" b="1" dirty="0" smtClean="0">
                <a:solidFill>
                  <a:srgbClr val="D60093"/>
                </a:solidFill>
              </a:rPr>
              <a:t>dzieci i młodzieży</a:t>
            </a:r>
            <a:endParaRPr lang="pl-PL" b="1" dirty="0">
              <a:solidFill>
                <a:srgbClr val="D60093"/>
              </a:solidFill>
            </a:endParaRPr>
          </a:p>
        </p:txBody>
      </p:sp>
      <p:pic>
        <p:nvPicPr>
          <p:cNvPr id="1026" name="Picture 2" descr="http://www.dziecirosna.pl/uploads/350x233xRTEmagicC_tworcze_myslenie_dziecka.jpg.jpg.pagespeed.ic.4UXfRWB61J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4582" y="908720"/>
            <a:ext cx="5408323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D60093"/>
                </a:solidFill>
              </a:rPr>
              <a:t>Twórcza aktywność </a:t>
            </a:r>
            <a:br>
              <a:rPr lang="pl-PL" b="1" dirty="0">
                <a:solidFill>
                  <a:srgbClr val="D60093"/>
                </a:solidFill>
              </a:rPr>
            </a:br>
            <a:r>
              <a:rPr lang="pl-PL" b="1" dirty="0">
                <a:solidFill>
                  <a:srgbClr val="D60093"/>
                </a:solidFill>
              </a:rPr>
              <a:t>dzieci i młodzieży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pl-PL" smtClean="0"/>
              <a:pPr/>
              <a:t>10</a:t>
            </a:fld>
            <a:endParaRPr lang="pl-PL"/>
          </a:p>
        </p:txBody>
      </p:sp>
      <p:pic>
        <p:nvPicPr>
          <p:cNvPr id="5122" name="Picture 2" descr="http://wpolityce.pl/site_media/media/cache/31/a3/31a34b881b0c15ccff1d67059b99fa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300" y="1810276"/>
            <a:ext cx="5466012" cy="4139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3163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D60093"/>
                </a:solidFill>
              </a:rPr>
              <a:t>Twórcza aktywność </a:t>
            </a:r>
            <a:br>
              <a:rPr lang="pl-PL" b="1" dirty="0">
                <a:solidFill>
                  <a:srgbClr val="D60093"/>
                </a:solidFill>
              </a:rPr>
            </a:br>
            <a:r>
              <a:rPr lang="pl-PL" b="1" dirty="0">
                <a:solidFill>
                  <a:srgbClr val="D60093"/>
                </a:solidFill>
              </a:rPr>
              <a:t>dzieci i młodzieży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pl-PL" smtClean="0"/>
              <a:pPr/>
              <a:t>11</a:t>
            </a:fld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2972844" y="3244334"/>
            <a:ext cx="57652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rgbClr val="94006B"/>
                </a:solidFill>
                <a:latin typeface="+mj-lt"/>
                <a:ea typeface="Microsoft YaHei" pitchFamily="2"/>
                <a:cs typeface="Mangal" pitchFamily="2"/>
              </a:rPr>
              <a:t>Istnieje</a:t>
            </a:r>
            <a:r>
              <a:rPr lang="en-US" sz="3200" b="1" dirty="0">
                <a:solidFill>
                  <a:srgbClr val="94006B"/>
                </a:solidFill>
                <a:latin typeface="+mj-lt"/>
                <a:ea typeface="Microsoft YaHei" pitchFamily="2"/>
                <a:cs typeface="Mangal" pitchFamily="2"/>
              </a:rPr>
              <a:t> </a:t>
            </a:r>
            <a:r>
              <a:rPr lang="en-US" sz="3200" b="1" dirty="0" err="1">
                <a:solidFill>
                  <a:srgbClr val="94006B"/>
                </a:solidFill>
                <a:latin typeface="+mj-lt"/>
                <a:ea typeface="Microsoft YaHei" pitchFamily="2"/>
                <a:cs typeface="Mangal" pitchFamily="2"/>
              </a:rPr>
              <a:t>wiele</a:t>
            </a:r>
            <a:r>
              <a:rPr lang="en-US" sz="3200" b="1" dirty="0">
                <a:solidFill>
                  <a:srgbClr val="94006B"/>
                </a:solidFill>
                <a:latin typeface="+mj-lt"/>
                <a:ea typeface="Microsoft YaHei" pitchFamily="2"/>
                <a:cs typeface="Mangal" pitchFamily="2"/>
              </a:rPr>
              <a:t> </a:t>
            </a:r>
            <a:r>
              <a:rPr lang="en-US" sz="3200" b="1" dirty="0" err="1">
                <a:solidFill>
                  <a:srgbClr val="94006B"/>
                </a:solidFill>
                <a:latin typeface="+mj-lt"/>
                <a:ea typeface="Microsoft YaHei" pitchFamily="2"/>
                <a:cs typeface="Mangal" pitchFamily="2"/>
              </a:rPr>
              <a:t>teorii</a:t>
            </a:r>
            <a:r>
              <a:rPr lang="en-US" sz="3200" b="1" dirty="0">
                <a:solidFill>
                  <a:srgbClr val="94006B"/>
                </a:solidFill>
                <a:latin typeface="+mj-lt"/>
                <a:ea typeface="Microsoft YaHei" pitchFamily="2"/>
                <a:cs typeface="Mangal" pitchFamily="2"/>
              </a:rPr>
              <a:t> </a:t>
            </a:r>
            <a:r>
              <a:rPr lang="en-US" sz="3200" b="1" dirty="0" err="1">
                <a:solidFill>
                  <a:srgbClr val="94006B"/>
                </a:solidFill>
                <a:latin typeface="+mj-lt"/>
                <a:ea typeface="Microsoft YaHei" pitchFamily="2"/>
                <a:cs typeface="Mangal" pitchFamily="2"/>
              </a:rPr>
              <a:t>twórczości</a:t>
            </a:r>
            <a:r>
              <a:rPr lang="en-US" sz="3200" b="1" dirty="0">
                <a:solidFill>
                  <a:srgbClr val="94006B"/>
                </a:solidFill>
                <a:latin typeface="+mj-lt"/>
                <a:ea typeface="Microsoft YaHei" pitchFamily="2"/>
                <a:cs typeface="Mangal" pitchFamily="2"/>
              </a:rPr>
              <a:t>...</a:t>
            </a:r>
            <a:endParaRPr lang="pl-PL" sz="3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6469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D60093"/>
                </a:solidFill>
              </a:rPr>
              <a:t>Twórcza aktywność </a:t>
            </a:r>
            <a:br>
              <a:rPr lang="pl-PL" b="1" dirty="0">
                <a:solidFill>
                  <a:srgbClr val="D60093"/>
                </a:solidFill>
              </a:rPr>
            </a:br>
            <a:r>
              <a:rPr lang="pl-PL" b="1" dirty="0">
                <a:solidFill>
                  <a:srgbClr val="D60093"/>
                </a:solidFill>
              </a:rPr>
              <a:t>dzieci i młodzieży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pl-PL" smtClean="0"/>
              <a:pPr/>
              <a:t>12</a:t>
            </a:fld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1331640" y="2413338"/>
            <a:ext cx="66967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K.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Szmidt</a:t>
            </a:r>
            <a:r>
              <a:rPr lang="en-US" sz="2400" dirty="0"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 we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wstępie</a:t>
            </a:r>
            <a:r>
              <a:rPr lang="en-US" sz="2400" dirty="0"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 do „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Elementy</a:t>
            </a:r>
            <a:r>
              <a:rPr lang="en-US" sz="2400" dirty="0"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twórczego</a:t>
            </a:r>
            <a:r>
              <a:rPr lang="en-US" sz="2400" dirty="0"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życia</a:t>
            </a:r>
            <a:r>
              <a:rPr lang="en-US" sz="2400" dirty="0"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”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pisze</a:t>
            </a:r>
            <a:r>
              <a:rPr lang="en-US" sz="2400" dirty="0"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że</a:t>
            </a:r>
            <a:r>
              <a:rPr lang="en-US" sz="2400" dirty="0"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> </a:t>
            </a:r>
            <a:br>
              <a:rPr lang="en-US" sz="2400" dirty="0"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</a:br>
            <a:r>
              <a:rPr lang="en-US" sz="2400" dirty="0"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  <a:t/>
            </a:r>
            <a:br>
              <a:rPr lang="en-US" sz="2400" dirty="0">
                <a:solidFill>
                  <a:srgbClr val="000000"/>
                </a:solidFill>
                <a:latin typeface="Times New Roman" pitchFamily="18"/>
                <a:ea typeface="Microsoft YaHei" pitchFamily="2"/>
                <a:cs typeface="Mangal" pitchFamily="2"/>
              </a:rPr>
            </a:br>
            <a:r>
              <a:rPr lang="en-US" sz="2400" b="1" dirty="0">
                <a:solidFill>
                  <a:srgbClr val="94006B"/>
                </a:solidFill>
                <a:latin typeface="Times New Roman" pitchFamily="18"/>
                <a:ea typeface="Microsoft YaHei" pitchFamily="2"/>
                <a:cs typeface="Mangal" pitchFamily="2"/>
              </a:rPr>
              <a:t>“</a:t>
            </a:r>
            <a:r>
              <a:rPr lang="en-US" sz="2400" b="1" dirty="0" err="1">
                <a:solidFill>
                  <a:srgbClr val="94006B"/>
                </a:solidFill>
                <a:latin typeface="Times New Roman" pitchFamily="18"/>
                <a:ea typeface="Microsoft YaHei" pitchFamily="2"/>
                <a:cs typeface="Mangal" pitchFamily="2"/>
              </a:rPr>
              <a:t>twórczość</a:t>
            </a:r>
            <a:r>
              <a:rPr lang="en-US" sz="2400" b="1" dirty="0">
                <a:solidFill>
                  <a:srgbClr val="94006B"/>
                </a:solidFill>
                <a:latin typeface="Times New Roman" pitchFamily="18"/>
                <a:ea typeface="Microsoft YaHei" pitchFamily="2"/>
                <a:cs typeface="Mangal" pitchFamily="2"/>
              </a:rPr>
              <a:t> to </a:t>
            </a:r>
            <a:r>
              <a:rPr lang="en-US" sz="2400" b="1" dirty="0" err="1">
                <a:solidFill>
                  <a:srgbClr val="94006B"/>
                </a:solidFill>
                <a:latin typeface="Times New Roman" pitchFamily="18"/>
                <a:ea typeface="Microsoft YaHei" pitchFamily="2"/>
                <a:cs typeface="Mangal" pitchFamily="2"/>
              </a:rPr>
              <a:t>brak</a:t>
            </a:r>
            <a:r>
              <a:rPr lang="en-US" sz="2400" b="1" dirty="0">
                <a:solidFill>
                  <a:srgbClr val="94006B"/>
                </a:solidFill>
                <a:latin typeface="Times New Roman" pitchFamily="18"/>
                <a:ea typeface="Microsoft YaHei" pitchFamily="2"/>
                <a:cs typeface="Mangal" pitchFamily="2"/>
              </a:rPr>
              <a:t> </a:t>
            </a:r>
            <a:r>
              <a:rPr lang="en-US" sz="2400" b="1" dirty="0" err="1">
                <a:solidFill>
                  <a:srgbClr val="94006B"/>
                </a:solidFill>
                <a:latin typeface="Times New Roman" pitchFamily="18"/>
                <a:ea typeface="Microsoft YaHei" pitchFamily="2"/>
                <a:cs typeface="Mangal" pitchFamily="2"/>
              </a:rPr>
              <a:t>zgody</a:t>
            </a:r>
            <a:r>
              <a:rPr lang="en-US" sz="2400" b="1" dirty="0">
                <a:solidFill>
                  <a:srgbClr val="94006B"/>
                </a:solidFill>
                <a:latin typeface="Times New Roman" pitchFamily="18"/>
                <a:ea typeface="Microsoft YaHei" pitchFamily="2"/>
                <a:cs typeface="Mangal" pitchFamily="2"/>
              </a:rPr>
              <a:t> </a:t>
            </a:r>
            <a:r>
              <a:rPr lang="en-US" sz="2400" b="1" dirty="0" err="1">
                <a:solidFill>
                  <a:srgbClr val="94006B"/>
                </a:solidFill>
                <a:latin typeface="Times New Roman" pitchFamily="18"/>
                <a:ea typeface="Microsoft YaHei" pitchFamily="2"/>
                <a:cs typeface="Mangal" pitchFamily="2"/>
              </a:rPr>
              <a:t>na</a:t>
            </a:r>
            <a:r>
              <a:rPr lang="en-US" sz="2400" b="1" dirty="0">
                <a:solidFill>
                  <a:srgbClr val="94006B"/>
                </a:solidFill>
                <a:latin typeface="Times New Roman" pitchFamily="18"/>
                <a:ea typeface="Microsoft YaHei" pitchFamily="2"/>
                <a:cs typeface="Mangal" pitchFamily="2"/>
              </a:rPr>
              <a:t> </a:t>
            </a:r>
            <a:r>
              <a:rPr lang="en-US" sz="2400" b="1" dirty="0" err="1">
                <a:solidFill>
                  <a:srgbClr val="94006B"/>
                </a:solidFill>
                <a:latin typeface="Times New Roman" pitchFamily="18"/>
                <a:ea typeface="Microsoft YaHei" pitchFamily="2"/>
                <a:cs typeface="Mangal" pitchFamily="2"/>
              </a:rPr>
              <a:t>szarość</a:t>
            </a:r>
            <a:r>
              <a:rPr lang="en-US" sz="2400" b="1" dirty="0">
                <a:solidFill>
                  <a:srgbClr val="94006B"/>
                </a:solidFill>
                <a:latin typeface="Times New Roman" pitchFamily="18"/>
                <a:ea typeface="Microsoft YaHei" pitchFamily="2"/>
                <a:cs typeface="Mangal" pitchFamily="2"/>
              </a:rPr>
              <a:t>, </a:t>
            </a:r>
            <a:r>
              <a:rPr lang="en-US" sz="2400" b="1" dirty="0" err="1">
                <a:solidFill>
                  <a:srgbClr val="94006B"/>
                </a:solidFill>
                <a:latin typeface="Times New Roman" pitchFamily="18"/>
                <a:ea typeface="Microsoft YaHei" pitchFamily="2"/>
                <a:cs typeface="Mangal" pitchFamily="2"/>
              </a:rPr>
              <a:t>zastój</a:t>
            </a:r>
            <a:r>
              <a:rPr lang="en-US" sz="2400" b="1" dirty="0">
                <a:solidFill>
                  <a:srgbClr val="94006B"/>
                </a:solidFill>
                <a:latin typeface="Times New Roman" pitchFamily="18"/>
                <a:ea typeface="Microsoft YaHei" pitchFamily="2"/>
                <a:cs typeface="Mangal" pitchFamily="2"/>
              </a:rPr>
              <a:t> </a:t>
            </a:r>
            <a:r>
              <a:rPr lang="en-US" sz="2400" b="1" dirty="0" err="1">
                <a:solidFill>
                  <a:srgbClr val="94006B"/>
                </a:solidFill>
                <a:latin typeface="Times New Roman" pitchFamily="18"/>
                <a:ea typeface="Microsoft YaHei" pitchFamily="2"/>
                <a:cs typeface="Mangal" pitchFamily="2"/>
              </a:rPr>
              <a:t>i</a:t>
            </a:r>
            <a:r>
              <a:rPr lang="en-US" sz="2400" b="1" dirty="0">
                <a:solidFill>
                  <a:srgbClr val="94006B"/>
                </a:solidFill>
                <a:latin typeface="Times New Roman" pitchFamily="18"/>
                <a:ea typeface="Microsoft YaHei" pitchFamily="2"/>
                <a:cs typeface="Mangal" pitchFamily="2"/>
              </a:rPr>
              <a:t> </a:t>
            </a:r>
            <a:r>
              <a:rPr lang="en-US" sz="2400" b="1" dirty="0" err="1">
                <a:solidFill>
                  <a:srgbClr val="94006B"/>
                </a:solidFill>
                <a:latin typeface="Times New Roman" pitchFamily="18"/>
                <a:ea typeface="Microsoft YaHei" pitchFamily="2"/>
                <a:cs typeface="Mangal" pitchFamily="2"/>
              </a:rPr>
              <a:t>nudę</a:t>
            </a:r>
            <a:r>
              <a:rPr lang="en-US" sz="2400" b="1" dirty="0">
                <a:solidFill>
                  <a:srgbClr val="94006B"/>
                </a:solidFill>
                <a:latin typeface="Times New Roman" pitchFamily="18"/>
                <a:ea typeface="Microsoft YaHei" pitchFamily="2"/>
                <a:cs typeface="Mangal" pitchFamily="2"/>
              </a:rPr>
              <a:t>. </a:t>
            </a:r>
            <a:r>
              <a:rPr lang="en-US" sz="2400" b="1" dirty="0" err="1">
                <a:solidFill>
                  <a:srgbClr val="94006B"/>
                </a:solidFill>
                <a:latin typeface="Times New Roman" pitchFamily="18"/>
                <a:ea typeface="Microsoft YaHei" pitchFamily="2"/>
                <a:cs typeface="Mangal" pitchFamily="2"/>
              </a:rPr>
              <a:t>Uważa</a:t>
            </a:r>
            <a:r>
              <a:rPr lang="en-US" sz="2400" b="1" dirty="0">
                <a:solidFill>
                  <a:srgbClr val="94006B"/>
                </a:solidFill>
                <a:latin typeface="Times New Roman" pitchFamily="18"/>
                <a:ea typeface="Microsoft YaHei" pitchFamily="2"/>
                <a:cs typeface="Mangal" pitchFamily="2"/>
              </a:rPr>
              <a:t> </a:t>
            </a:r>
            <a:r>
              <a:rPr lang="en-US" sz="2400" b="1" dirty="0" err="1">
                <a:solidFill>
                  <a:srgbClr val="94006B"/>
                </a:solidFill>
                <a:latin typeface="Times New Roman" pitchFamily="18"/>
                <a:ea typeface="Microsoft YaHei" pitchFamily="2"/>
                <a:cs typeface="Mangal" pitchFamily="2"/>
              </a:rPr>
              <a:t>twórczość</a:t>
            </a:r>
            <a:r>
              <a:rPr lang="en-US" sz="2400" b="1" dirty="0">
                <a:solidFill>
                  <a:srgbClr val="94006B"/>
                </a:solidFill>
                <a:latin typeface="Times New Roman" pitchFamily="18"/>
                <a:ea typeface="Microsoft YaHei" pitchFamily="2"/>
                <a:cs typeface="Mangal" pitchFamily="2"/>
              </a:rPr>
              <a:t> </a:t>
            </a:r>
            <a:r>
              <a:rPr lang="en-US" sz="2400" b="1" dirty="0" err="1">
                <a:solidFill>
                  <a:srgbClr val="94006B"/>
                </a:solidFill>
                <a:latin typeface="Times New Roman" pitchFamily="18"/>
                <a:ea typeface="Microsoft YaHei" pitchFamily="2"/>
                <a:cs typeface="Mangal" pitchFamily="2"/>
              </a:rPr>
              <a:t>za</a:t>
            </a:r>
            <a:r>
              <a:rPr lang="en-US" sz="2400" b="1" dirty="0">
                <a:solidFill>
                  <a:srgbClr val="94006B"/>
                </a:solidFill>
                <a:latin typeface="Times New Roman" pitchFamily="18"/>
                <a:ea typeface="Microsoft YaHei" pitchFamily="2"/>
                <a:cs typeface="Mangal" pitchFamily="2"/>
              </a:rPr>
              <a:t> </a:t>
            </a:r>
            <a:r>
              <a:rPr lang="en-US" sz="2400" b="1" dirty="0" err="1">
                <a:solidFill>
                  <a:srgbClr val="94006B"/>
                </a:solidFill>
                <a:latin typeface="Times New Roman" pitchFamily="18"/>
                <a:ea typeface="Microsoft YaHei" pitchFamily="2"/>
                <a:cs typeface="Mangal" pitchFamily="2"/>
              </a:rPr>
              <a:t>pewną</a:t>
            </a:r>
            <a:r>
              <a:rPr lang="en-US" sz="2400" b="1" dirty="0">
                <a:solidFill>
                  <a:srgbClr val="94006B"/>
                </a:solidFill>
                <a:latin typeface="Times New Roman" pitchFamily="18"/>
                <a:ea typeface="Microsoft YaHei" pitchFamily="2"/>
                <a:cs typeface="Mangal" pitchFamily="2"/>
              </a:rPr>
              <a:t> </a:t>
            </a:r>
            <a:r>
              <a:rPr lang="en-US" sz="2400" b="1" dirty="0" err="1">
                <a:solidFill>
                  <a:srgbClr val="94006B"/>
                </a:solidFill>
                <a:latin typeface="Times New Roman" pitchFamily="18"/>
                <a:ea typeface="Microsoft YaHei" pitchFamily="2"/>
                <a:cs typeface="Mangal" pitchFamily="2"/>
              </a:rPr>
              <a:t>postawę</a:t>
            </a:r>
            <a:r>
              <a:rPr lang="en-US" sz="2400" b="1" dirty="0">
                <a:solidFill>
                  <a:srgbClr val="94006B"/>
                </a:solidFill>
                <a:latin typeface="Times New Roman" pitchFamily="18"/>
                <a:ea typeface="Microsoft YaHei" pitchFamily="2"/>
                <a:cs typeface="Mangal" pitchFamily="2"/>
              </a:rPr>
              <a:t>, </a:t>
            </a:r>
            <a:r>
              <a:rPr lang="en-US" sz="2400" b="1" dirty="0" err="1">
                <a:solidFill>
                  <a:srgbClr val="94006B"/>
                </a:solidFill>
                <a:latin typeface="Times New Roman" pitchFamily="18"/>
                <a:ea typeface="Microsoft YaHei" pitchFamily="2"/>
                <a:cs typeface="Mangal" pitchFamily="2"/>
              </a:rPr>
              <a:t>styl</a:t>
            </a:r>
            <a:r>
              <a:rPr lang="en-US" sz="2400" b="1" dirty="0">
                <a:solidFill>
                  <a:srgbClr val="94006B"/>
                </a:solidFill>
                <a:latin typeface="Times New Roman" pitchFamily="18"/>
                <a:ea typeface="Microsoft YaHei" pitchFamily="2"/>
                <a:cs typeface="Mangal" pitchFamily="2"/>
              </a:rPr>
              <a:t> </a:t>
            </a:r>
            <a:r>
              <a:rPr lang="en-US" sz="2400" b="1" dirty="0" err="1">
                <a:solidFill>
                  <a:srgbClr val="94006B"/>
                </a:solidFill>
                <a:latin typeface="Times New Roman" pitchFamily="18"/>
                <a:ea typeface="Microsoft YaHei" pitchFamily="2"/>
                <a:cs typeface="Mangal" pitchFamily="2"/>
              </a:rPr>
              <a:t>działania</a:t>
            </a:r>
            <a:r>
              <a:rPr lang="en-US" sz="2400" b="1" dirty="0">
                <a:solidFill>
                  <a:srgbClr val="94006B"/>
                </a:solidFill>
                <a:latin typeface="Times New Roman" pitchFamily="18"/>
                <a:ea typeface="Microsoft YaHei" pitchFamily="2"/>
                <a:cs typeface="Mangal" pitchFamily="2"/>
              </a:rPr>
              <a:t> </a:t>
            </a:r>
            <a:r>
              <a:rPr lang="en-US" sz="2400" b="1" dirty="0" err="1">
                <a:solidFill>
                  <a:srgbClr val="94006B"/>
                </a:solidFill>
                <a:latin typeface="Times New Roman" pitchFamily="18"/>
                <a:ea typeface="Microsoft YaHei" pitchFamily="2"/>
                <a:cs typeface="Mangal" pitchFamily="2"/>
              </a:rPr>
              <a:t>odrzucający</a:t>
            </a:r>
            <a:r>
              <a:rPr lang="en-US" sz="2400" b="1" dirty="0">
                <a:solidFill>
                  <a:srgbClr val="94006B"/>
                </a:solidFill>
                <a:latin typeface="Times New Roman" pitchFamily="18"/>
                <a:ea typeface="Microsoft YaHei" pitchFamily="2"/>
                <a:cs typeface="Mangal" pitchFamily="2"/>
              </a:rPr>
              <a:t> </a:t>
            </a:r>
            <a:r>
              <a:rPr lang="en-US" sz="2400" b="1" dirty="0" err="1">
                <a:solidFill>
                  <a:srgbClr val="94006B"/>
                </a:solidFill>
                <a:latin typeface="Times New Roman" pitchFamily="18"/>
                <a:ea typeface="Microsoft YaHei" pitchFamily="2"/>
                <a:cs typeface="Mangal" pitchFamily="2"/>
              </a:rPr>
              <a:t>schematy</a:t>
            </a:r>
            <a:r>
              <a:rPr lang="en-US" sz="2400" b="1" dirty="0">
                <a:solidFill>
                  <a:srgbClr val="94006B"/>
                </a:solidFill>
                <a:latin typeface="Times New Roman" pitchFamily="18"/>
                <a:ea typeface="Microsoft YaHei" pitchFamily="2"/>
                <a:cs typeface="Mangal" pitchFamily="2"/>
              </a:rPr>
              <a:t> </a:t>
            </a:r>
            <a:r>
              <a:rPr lang="en-US" sz="2400" b="1" dirty="0" err="1">
                <a:solidFill>
                  <a:srgbClr val="94006B"/>
                </a:solidFill>
                <a:latin typeface="Times New Roman" pitchFamily="18"/>
                <a:ea typeface="Microsoft YaHei" pitchFamily="2"/>
                <a:cs typeface="Mangal" pitchFamily="2"/>
              </a:rPr>
              <a:t>i</a:t>
            </a:r>
            <a:r>
              <a:rPr lang="en-US" sz="2400" b="1" dirty="0">
                <a:solidFill>
                  <a:srgbClr val="94006B"/>
                </a:solidFill>
                <a:latin typeface="Times New Roman" pitchFamily="18"/>
                <a:ea typeface="Microsoft YaHei" pitchFamily="2"/>
                <a:cs typeface="Mangal" pitchFamily="2"/>
              </a:rPr>
              <a:t> </a:t>
            </a:r>
            <a:r>
              <a:rPr lang="en-US" sz="2400" b="1" dirty="0" err="1">
                <a:solidFill>
                  <a:srgbClr val="94006B"/>
                </a:solidFill>
                <a:latin typeface="Times New Roman" pitchFamily="18"/>
                <a:ea typeface="Microsoft YaHei" pitchFamily="2"/>
                <a:cs typeface="Mangal" pitchFamily="2"/>
              </a:rPr>
              <a:t>rutynę</a:t>
            </a:r>
            <a:r>
              <a:rPr lang="en-US" sz="2400" b="1" dirty="0">
                <a:solidFill>
                  <a:srgbClr val="94006B"/>
                </a:solidFill>
                <a:latin typeface="Times New Roman" pitchFamily="18"/>
                <a:ea typeface="Microsoft YaHei" pitchFamily="2"/>
                <a:cs typeface="Mangal" pitchFamily="2"/>
              </a:rPr>
              <a:t>”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973295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D60093"/>
                </a:solidFill>
              </a:rPr>
              <a:t>Twórcza aktywność </a:t>
            </a:r>
            <a:br>
              <a:rPr lang="pl-PL" b="1" dirty="0">
                <a:solidFill>
                  <a:srgbClr val="D60093"/>
                </a:solidFill>
              </a:rPr>
            </a:br>
            <a:r>
              <a:rPr lang="pl-PL" b="1" dirty="0">
                <a:solidFill>
                  <a:srgbClr val="D60093"/>
                </a:solidFill>
              </a:rPr>
              <a:t>dzieci i młodzieży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pl-PL" smtClean="0"/>
              <a:pPr/>
              <a:t>13</a:t>
            </a:fld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1187624" y="2274838"/>
            <a:ext cx="70567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428760" lvl="0"/>
            <a:endParaRPr lang="pl-PL" sz="2400" dirty="0" smtClean="0">
              <a:latin typeface="Times New Roman" pitchFamily="18"/>
            </a:endParaRPr>
          </a:p>
          <a:p>
            <a:pPr marL="457200" marR="428760" lvl="0"/>
            <a:r>
              <a:rPr lang="en-US" sz="2400" dirty="0" smtClean="0">
                <a:latin typeface="Times New Roman" pitchFamily="18"/>
              </a:rPr>
              <a:t>Z </a:t>
            </a:r>
            <a:r>
              <a:rPr lang="en-US" sz="2400" dirty="0" err="1">
                <a:latin typeface="Times New Roman" pitchFamily="18"/>
              </a:rPr>
              <a:t>obserwacji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wynika</a:t>
            </a:r>
            <a:r>
              <a:rPr lang="en-US" sz="2400" dirty="0">
                <a:latin typeface="Times New Roman" pitchFamily="18"/>
              </a:rPr>
              <a:t>, </a:t>
            </a:r>
            <a:r>
              <a:rPr lang="en-US" sz="2400" dirty="0" err="1">
                <a:latin typeface="Times New Roman" pitchFamily="18"/>
              </a:rPr>
              <a:t>że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twórczą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aktywność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może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przejawiać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każdy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człowiek</a:t>
            </a:r>
            <a:r>
              <a:rPr lang="en-US" sz="2400" dirty="0">
                <a:latin typeface="Times New Roman" pitchFamily="18"/>
              </a:rPr>
              <a:t>, w </a:t>
            </a:r>
            <a:r>
              <a:rPr lang="en-US" sz="2400" dirty="0" err="1">
                <a:latin typeface="Times New Roman" pitchFamily="18"/>
              </a:rPr>
              <a:t>każdej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dziedzinie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życia</a:t>
            </a:r>
            <a:r>
              <a:rPr lang="en-US" sz="2400" dirty="0">
                <a:latin typeface="Times New Roman" pitchFamily="18"/>
              </a:rPr>
              <a:t>.</a:t>
            </a:r>
          </a:p>
          <a:p>
            <a:pPr marL="457200" marR="428760" lvl="0"/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Jednakże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największą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zdolność</a:t>
            </a:r>
            <a:r>
              <a:rPr lang="en-US" sz="2400" dirty="0">
                <a:latin typeface="Times New Roman" pitchFamily="18"/>
              </a:rPr>
              <a:t> do </a:t>
            </a:r>
            <a:r>
              <a:rPr lang="en-US" sz="2400" dirty="0" err="1">
                <a:latin typeface="Times New Roman" pitchFamily="18"/>
              </a:rPr>
              <a:t>twórczej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aktywności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przejawiają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dzieci</a:t>
            </a:r>
            <a:r>
              <a:rPr lang="en-US" sz="2400" dirty="0">
                <a:latin typeface="Times New Roman" pitchFamily="18"/>
              </a:rPr>
              <a:t> w </a:t>
            </a:r>
            <a:r>
              <a:rPr lang="en-US" sz="2400" dirty="0" err="1">
                <a:latin typeface="Times New Roman" pitchFamily="18"/>
              </a:rPr>
              <a:t>młodszym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wieku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szkolnym</a:t>
            </a:r>
            <a:r>
              <a:rPr lang="en-US" sz="2400" dirty="0">
                <a:latin typeface="Times New Roman" pitchFamily="18"/>
              </a:rPr>
              <a:t>. </a:t>
            </a:r>
            <a:r>
              <a:rPr lang="en-US" sz="2400" dirty="0" err="1">
                <a:latin typeface="Times New Roman" pitchFamily="18"/>
              </a:rPr>
              <a:t>Są</a:t>
            </a:r>
            <a:r>
              <a:rPr lang="en-US" sz="2400" dirty="0">
                <a:latin typeface="Times New Roman" pitchFamily="18"/>
              </a:rPr>
              <a:t> one </a:t>
            </a:r>
            <a:r>
              <a:rPr lang="en-US" sz="2400" dirty="0" err="1">
                <a:latin typeface="Times New Roman" pitchFamily="18"/>
              </a:rPr>
              <a:t>najbardziej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podatne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na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symulację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takich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zachowań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1785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D60093"/>
                </a:solidFill>
              </a:rPr>
              <a:t>Twórcza aktywność </a:t>
            </a:r>
            <a:br>
              <a:rPr lang="pl-PL" b="1" dirty="0">
                <a:solidFill>
                  <a:srgbClr val="D60093"/>
                </a:solidFill>
              </a:rPr>
            </a:br>
            <a:r>
              <a:rPr lang="pl-PL" b="1" dirty="0">
                <a:solidFill>
                  <a:srgbClr val="D60093"/>
                </a:solidFill>
              </a:rPr>
              <a:t>dzieci i młodzieży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pl-PL" smtClean="0"/>
              <a:pPr/>
              <a:t>14</a:t>
            </a:fld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971600" y="1916832"/>
            <a:ext cx="79208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428760" lvl="0"/>
            <a:r>
              <a:rPr lang="pl-PL" sz="2400" dirty="0">
                <a:latin typeface="+mj-lt"/>
              </a:rPr>
              <a:t>A. Brzezińska podaje, że </a:t>
            </a:r>
            <a:r>
              <a:rPr lang="pl-PL" sz="2400" b="1" dirty="0">
                <a:latin typeface="+mj-lt"/>
              </a:rPr>
              <a:t>postawa twórcza </a:t>
            </a:r>
            <a:r>
              <a:rPr lang="pl-PL" sz="2400" dirty="0">
                <a:latin typeface="+mj-lt"/>
              </a:rPr>
              <a:t>charakteryzuje się pewnymi cechami. Są to:</a:t>
            </a:r>
          </a:p>
          <a:p>
            <a:pPr marL="457200" marR="428760" lvl="0"/>
            <a:r>
              <a:rPr lang="pl-PL" sz="2400" dirty="0">
                <a:latin typeface="+mj-lt"/>
              </a:rPr>
              <a:t>- zdolność magicznego i mistycznego myślenia,</a:t>
            </a:r>
          </a:p>
          <a:p>
            <a:pPr marL="457200" marR="428760" lvl="0"/>
            <a:r>
              <a:rPr lang="pl-PL" sz="2400" dirty="0">
                <a:latin typeface="+mj-lt"/>
              </a:rPr>
              <a:t>- otwartość i chłonność,</a:t>
            </a:r>
          </a:p>
          <a:p>
            <a:pPr marL="457200" marR="428760" lvl="0"/>
            <a:r>
              <a:rPr lang="pl-PL" sz="2400" dirty="0">
                <a:latin typeface="+mj-lt"/>
              </a:rPr>
              <a:t>- odwaga i pewność siebie,</a:t>
            </a:r>
          </a:p>
          <a:p>
            <a:pPr marL="457200" marR="428760" lvl="0"/>
            <a:r>
              <a:rPr lang="pl-PL" sz="2400" dirty="0">
                <a:latin typeface="+mj-lt"/>
              </a:rPr>
              <a:t>- pomysłowość, fantazja i wyobraźnia,</a:t>
            </a:r>
          </a:p>
          <a:p>
            <a:pPr marL="457200" marR="428760" lvl="0"/>
            <a:r>
              <a:rPr lang="pl-PL" sz="2400" dirty="0">
                <a:latin typeface="+mj-lt"/>
              </a:rPr>
              <a:t>- gotowość do improwizacji,</a:t>
            </a:r>
          </a:p>
          <a:p>
            <a:pPr marL="457200" marR="428760" lvl="0"/>
            <a:r>
              <a:rPr lang="pl-PL" sz="2400" dirty="0">
                <a:latin typeface="+mj-lt"/>
              </a:rPr>
              <a:t>- zdolność do fascynacji aktualną sytuacją,</a:t>
            </a:r>
          </a:p>
          <a:p>
            <a:pPr marL="457200" marR="428760" lvl="0"/>
            <a:r>
              <a:rPr lang="pl-PL" sz="2400" dirty="0">
                <a:latin typeface="+mj-lt"/>
              </a:rPr>
              <a:t>- radość i umiejętność cieszenia się.</a:t>
            </a:r>
          </a:p>
          <a:p>
            <a:pPr marL="457200" marR="428760" lvl="0"/>
            <a:r>
              <a:rPr lang="pl-PL" sz="2400" b="1" dirty="0">
                <a:latin typeface="+mj-lt"/>
              </a:rPr>
              <a:t>Dziecko te cechy posiada, i aby kreować zachowania twórcze wystarczy je właściwie wykorzystywać!</a:t>
            </a:r>
            <a:endParaRPr lang="pl-PL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97830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D60093"/>
                </a:solidFill>
              </a:rPr>
              <a:t>Twórcza aktywność </a:t>
            </a:r>
            <a:br>
              <a:rPr lang="pl-PL" b="1" dirty="0">
                <a:solidFill>
                  <a:srgbClr val="D60093"/>
                </a:solidFill>
              </a:rPr>
            </a:br>
            <a:r>
              <a:rPr lang="pl-PL" b="1" dirty="0">
                <a:solidFill>
                  <a:srgbClr val="D60093"/>
                </a:solidFill>
              </a:rPr>
              <a:t>dzieci i młodzieży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pl-PL" smtClean="0"/>
              <a:pPr/>
              <a:t>15</a:t>
            </a:fld>
            <a:endParaRPr lang="pl-PL"/>
          </a:p>
        </p:txBody>
      </p:sp>
      <p:pic>
        <p:nvPicPr>
          <p:cNvPr id="2050" name="Picture 2" descr="http://1.bp.blogspot.com/-182pbq1azhg/UsAxGOJu1QI/AAAAAAAAASU/aXnQb381Bck/s1600/oml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967734"/>
            <a:ext cx="5688632" cy="3908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42149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D60093"/>
                </a:solidFill>
              </a:rPr>
              <a:t>Twórcza aktywność </a:t>
            </a:r>
            <a:br>
              <a:rPr lang="pl-PL" b="1" dirty="0">
                <a:solidFill>
                  <a:srgbClr val="D60093"/>
                </a:solidFill>
              </a:rPr>
            </a:br>
            <a:r>
              <a:rPr lang="pl-PL" b="1" dirty="0">
                <a:solidFill>
                  <a:srgbClr val="D60093"/>
                </a:solidFill>
              </a:rPr>
              <a:t>dzieci i młodzieży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pl-PL" smtClean="0"/>
              <a:pPr/>
              <a:t>16</a:t>
            </a:fld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1115616" y="1997839"/>
            <a:ext cx="71287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400" dirty="0" smtClean="0">
              <a:latin typeface="Times New Roman" pitchFamily="18"/>
            </a:endParaRPr>
          </a:p>
          <a:p>
            <a:r>
              <a:rPr lang="en-US" sz="2400" dirty="0" err="1" smtClean="0">
                <a:latin typeface="Times New Roman" pitchFamily="18"/>
              </a:rPr>
              <a:t>Najlepszym</a:t>
            </a:r>
            <a:r>
              <a:rPr lang="en-US" sz="2400" dirty="0" smtClean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źródłem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inspiracji</a:t>
            </a:r>
            <a:r>
              <a:rPr lang="en-US" sz="2400" dirty="0">
                <a:latin typeface="Times New Roman" pitchFamily="18"/>
              </a:rPr>
              <a:t> do </a:t>
            </a:r>
            <a:r>
              <a:rPr lang="en-US" sz="2400" dirty="0" err="1">
                <a:latin typeface="Times New Roman" pitchFamily="18"/>
              </a:rPr>
              <a:t>pracy</a:t>
            </a:r>
            <a:r>
              <a:rPr lang="en-US" sz="2400" dirty="0">
                <a:latin typeface="Times New Roman" pitchFamily="18"/>
              </a:rPr>
              <a:t> jest </a:t>
            </a:r>
            <a:r>
              <a:rPr lang="en-US" sz="2400" dirty="0" err="1">
                <a:latin typeface="Times New Roman" pitchFamily="18"/>
              </a:rPr>
              <a:t>rzeczywisty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świat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otaczający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dziecko</a:t>
            </a:r>
            <a:r>
              <a:rPr lang="en-US" sz="2400" dirty="0">
                <a:latin typeface="Times New Roman" pitchFamily="18"/>
              </a:rPr>
              <a:t>, </a:t>
            </a:r>
            <a:r>
              <a:rPr lang="en-US" sz="2400" dirty="0" err="1">
                <a:latin typeface="Times New Roman" pitchFamily="18"/>
              </a:rPr>
              <a:t>codzienne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czynności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i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zdarzenia</a:t>
            </a:r>
            <a:r>
              <a:rPr lang="en-US" sz="2400" dirty="0">
                <a:latin typeface="Times New Roman" pitchFamily="18"/>
              </a:rPr>
              <a:t>, ale </a:t>
            </a:r>
            <a:r>
              <a:rPr lang="en-US" sz="2400" dirty="0" err="1">
                <a:latin typeface="Times New Roman" pitchFamily="18"/>
              </a:rPr>
              <a:t>także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świat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fikcji</a:t>
            </a:r>
            <a:r>
              <a:rPr lang="en-US" sz="2400" dirty="0">
                <a:latin typeface="Times New Roman" pitchFamily="18"/>
              </a:rPr>
              <a:t>, </a:t>
            </a:r>
            <a:r>
              <a:rPr lang="en-US" sz="2400" dirty="0" err="1">
                <a:latin typeface="Times New Roman" pitchFamily="18"/>
              </a:rPr>
              <a:t>niecodzienność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i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niezwykłość</a:t>
            </a:r>
            <a:r>
              <a:rPr lang="en-US" sz="2400" dirty="0">
                <a:latin typeface="Times New Roman" pitchFamily="18"/>
              </a:rPr>
              <a:t>, a </a:t>
            </a:r>
            <a:r>
              <a:rPr lang="en-US" sz="2400" dirty="0" err="1">
                <a:latin typeface="Times New Roman" pitchFamily="18"/>
              </a:rPr>
              <a:t>czasem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nawet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banalne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i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nonsensowne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fakty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i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sprawy</a:t>
            </a:r>
            <a:r>
              <a:rPr lang="en-US" sz="2400" dirty="0">
                <a:latin typeface="Times New Roman" pitchFamily="18"/>
              </a:rPr>
              <a:t>. </a:t>
            </a:r>
            <a:r>
              <a:rPr lang="en-US" sz="2400" dirty="0" err="1">
                <a:latin typeface="Times New Roman" pitchFamily="18"/>
              </a:rPr>
              <a:t>Takie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podejście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zapewnia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rozbudzenie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wyobraźni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niezwykle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ważnej</a:t>
            </a:r>
            <a:r>
              <a:rPr lang="en-US" sz="2400" dirty="0">
                <a:latin typeface="Times New Roman" pitchFamily="18"/>
              </a:rPr>
              <a:t> w </a:t>
            </a:r>
            <a:r>
              <a:rPr lang="en-US" sz="2400" dirty="0" err="1">
                <a:latin typeface="Times New Roman" pitchFamily="18"/>
              </a:rPr>
              <a:t>procesie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tworzenia</a:t>
            </a:r>
            <a:r>
              <a:rPr lang="en-US" sz="2400" dirty="0">
                <a:latin typeface="Times New Roman" pitchFamily="18"/>
              </a:rPr>
              <a:t>. </a:t>
            </a:r>
            <a:r>
              <a:rPr lang="en-US" sz="2400" dirty="0" err="1">
                <a:latin typeface="Times New Roman" pitchFamily="18"/>
              </a:rPr>
              <a:t>Wyobraźnia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uważana</a:t>
            </a:r>
            <a:r>
              <a:rPr lang="en-US" sz="2400" dirty="0">
                <a:latin typeface="Times New Roman" pitchFamily="18"/>
              </a:rPr>
              <a:t> jest </a:t>
            </a:r>
            <a:r>
              <a:rPr lang="en-US" sz="2400" dirty="0" err="1">
                <a:latin typeface="Times New Roman" pitchFamily="18"/>
              </a:rPr>
              <a:t>za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podstawową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dyspozycję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umożliwiającą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twórcze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działanie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3543716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D60093"/>
                </a:solidFill>
              </a:rPr>
              <a:t>Twórcza aktywność </a:t>
            </a:r>
            <a:br>
              <a:rPr lang="pl-PL" b="1" dirty="0">
                <a:solidFill>
                  <a:srgbClr val="D60093"/>
                </a:solidFill>
              </a:rPr>
            </a:br>
            <a:r>
              <a:rPr lang="pl-PL" b="1" dirty="0">
                <a:solidFill>
                  <a:srgbClr val="D60093"/>
                </a:solidFill>
              </a:rPr>
              <a:t>dzieci i młodzieży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pl-PL" smtClean="0"/>
              <a:pPr/>
              <a:t>17</a:t>
            </a:fld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2195736" y="1772815"/>
            <a:ext cx="5328592" cy="42386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45030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D60093"/>
                </a:solidFill>
              </a:rPr>
              <a:t>Twórcza aktywność </a:t>
            </a:r>
            <a:br>
              <a:rPr lang="pl-PL" b="1" dirty="0">
                <a:solidFill>
                  <a:srgbClr val="D60093"/>
                </a:solidFill>
              </a:rPr>
            </a:br>
            <a:r>
              <a:rPr lang="pl-PL" b="1" dirty="0">
                <a:solidFill>
                  <a:srgbClr val="D60093"/>
                </a:solidFill>
              </a:rPr>
              <a:t>dzieci i młodzieży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pl-PL" smtClean="0"/>
              <a:pPr/>
              <a:t>18</a:t>
            </a:fld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3354359" y="3244334"/>
            <a:ext cx="41857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rgbClr val="94006B"/>
                </a:solidFill>
                <a:latin typeface="Times New Roman" pitchFamily="18"/>
                <a:ea typeface="Microsoft YaHei" pitchFamily="2"/>
                <a:cs typeface="Mangal" pitchFamily="2"/>
              </a:rPr>
              <a:t>Postawa</a:t>
            </a:r>
            <a:r>
              <a:rPr lang="en-US" sz="3200" b="1" dirty="0">
                <a:solidFill>
                  <a:srgbClr val="94006B"/>
                </a:solidFill>
                <a:latin typeface="Times New Roman" pitchFamily="18"/>
                <a:ea typeface="Microsoft YaHei" pitchFamily="2"/>
                <a:cs typeface="Mangal" pitchFamily="2"/>
              </a:rPr>
              <a:t>  </a:t>
            </a:r>
            <a:r>
              <a:rPr lang="en-US" sz="3200" b="1" dirty="0" err="1">
                <a:solidFill>
                  <a:srgbClr val="94006B"/>
                </a:solidFill>
                <a:latin typeface="Times New Roman" pitchFamily="18"/>
                <a:ea typeface="Microsoft YaHei" pitchFamily="2"/>
                <a:cs typeface="Mangal" pitchFamily="2"/>
              </a:rPr>
              <a:t>nauczyciela</a:t>
            </a:r>
            <a:r>
              <a:rPr lang="en-US" sz="3200" b="1" dirty="0">
                <a:solidFill>
                  <a:srgbClr val="94006B"/>
                </a:solidFill>
                <a:latin typeface="Times New Roman" pitchFamily="18"/>
                <a:ea typeface="Microsoft YaHei" pitchFamily="2"/>
                <a:cs typeface="Mangal" pitchFamily="2"/>
              </a:rPr>
              <a:t>...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8459224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D60093"/>
                </a:solidFill>
              </a:rPr>
              <a:t>Twórcza aktywność </a:t>
            </a:r>
            <a:br>
              <a:rPr lang="pl-PL" b="1" dirty="0">
                <a:solidFill>
                  <a:srgbClr val="D60093"/>
                </a:solidFill>
              </a:rPr>
            </a:br>
            <a:r>
              <a:rPr lang="pl-PL" b="1" dirty="0">
                <a:solidFill>
                  <a:srgbClr val="D60093"/>
                </a:solidFill>
              </a:rPr>
              <a:t>dzieci i młodzieży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pl-PL" smtClean="0"/>
              <a:pPr/>
              <a:t>19</a:t>
            </a:fld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827584" y="2060848"/>
            <a:ext cx="7704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428760" lvl="0"/>
            <a:r>
              <a:rPr lang="en-US" b="1" dirty="0" err="1" smtClean="0">
                <a:latin typeface="Times New Roman" pitchFamily="18"/>
              </a:rPr>
              <a:t>Nauczyciel</a:t>
            </a:r>
            <a:r>
              <a:rPr lang="en-US" b="1" dirty="0" smtClean="0">
                <a:latin typeface="Times New Roman" pitchFamily="18"/>
              </a:rPr>
              <a:t> </a:t>
            </a:r>
            <a:r>
              <a:rPr lang="en-US" b="1" dirty="0" err="1">
                <a:latin typeface="Times New Roman" pitchFamily="18"/>
              </a:rPr>
              <a:t>powinien</a:t>
            </a:r>
            <a:r>
              <a:rPr lang="en-US" b="1" dirty="0">
                <a:latin typeface="Times New Roman" pitchFamily="18"/>
              </a:rPr>
              <a:t>:</a:t>
            </a:r>
          </a:p>
          <a:p>
            <a:pPr marL="800100" marR="428760" lvl="0" indent="-342900">
              <a:buFont typeface="+mj-lt"/>
              <a:buAutoNum type="arabicPeriod"/>
            </a:pPr>
            <a:r>
              <a:rPr lang="en-US" dirty="0">
                <a:latin typeface="Times New Roman" pitchFamily="18"/>
              </a:rPr>
              <a:t> </a:t>
            </a:r>
            <a:r>
              <a:rPr lang="en-US" dirty="0" err="1" smtClean="0">
                <a:latin typeface="Times New Roman" pitchFamily="18"/>
              </a:rPr>
              <a:t>być</a:t>
            </a:r>
            <a:r>
              <a:rPr lang="en-US" dirty="0" smtClean="0">
                <a:latin typeface="Times New Roman" pitchFamily="18"/>
              </a:rPr>
              <a:t> </a:t>
            </a:r>
            <a:r>
              <a:rPr lang="en-US" dirty="0" err="1">
                <a:latin typeface="Times New Roman" pitchFamily="18"/>
              </a:rPr>
              <a:t>kierownikiem</a:t>
            </a:r>
            <a:r>
              <a:rPr lang="en-US" dirty="0">
                <a:latin typeface="Times New Roman" pitchFamily="18"/>
              </a:rPr>
              <a:t> </a:t>
            </a:r>
            <a:r>
              <a:rPr lang="en-US" dirty="0" err="1">
                <a:latin typeface="Times New Roman" pitchFamily="18"/>
              </a:rPr>
              <a:t>zespołu</a:t>
            </a:r>
            <a:r>
              <a:rPr lang="en-US" dirty="0">
                <a:latin typeface="Times New Roman" pitchFamily="18"/>
              </a:rPr>
              <a:t> </a:t>
            </a:r>
            <a:r>
              <a:rPr lang="en-US" dirty="0" err="1">
                <a:latin typeface="Times New Roman" pitchFamily="18"/>
              </a:rPr>
              <a:t>twórczego</a:t>
            </a:r>
            <a:r>
              <a:rPr lang="en-US" dirty="0">
                <a:latin typeface="Times New Roman" pitchFamily="18"/>
              </a:rPr>
              <a:t>.</a:t>
            </a:r>
          </a:p>
          <a:p>
            <a:pPr marL="800100" marR="428760" lvl="0" indent="-342900">
              <a:buFont typeface="+mj-lt"/>
              <a:buAutoNum type="arabicPeriod"/>
            </a:pPr>
            <a:r>
              <a:rPr lang="en-US" dirty="0" err="1" smtClean="0">
                <a:latin typeface="Times New Roman" pitchFamily="18"/>
              </a:rPr>
              <a:t>posiadać</a:t>
            </a:r>
            <a:r>
              <a:rPr lang="en-US" dirty="0" smtClean="0">
                <a:latin typeface="Times New Roman" pitchFamily="18"/>
              </a:rPr>
              <a:t> </a:t>
            </a:r>
            <a:r>
              <a:rPr lang="en-US" dirty="0" err="1">
                <a:latin typeface="Times New Roman" pitchFamily="18"/>
              </a:rPr>
              <a:t>odpowiednią</a:t>
            </a:r>
            <a:r>
              <a:rPr lang="en-US" dirty="0">
                <a:latin typeface="Times New Roman" pitchFamily="18"/>
              </a:rPr>
              <a:t> </a:t>
            </a:r>
            <a:r>
              <a:rPr lang="en-US" dirty="0" err="1">
                <a:latin typeface="Times New Roman" pitchFamily="18"/>
              </a:rPr>
              <a:t>wiedzę</a:t>
            </a:r>
            <a:r>
              <a:rPr lang="en-US" dirty="0">
                <a:latin typeface="Times New Roman" pitchFamily="18"/>
              </a:rPr>
              <a:t>, </a:t>
            </a:r>
            <a:r>
              <a:rPr lang="en-US" dirty="0" err="1">
                <a:latin typeface="Times New Roman" pitchFamily="18"/>
              </a:rPr>
              <a:t>sam</a:t>
            </a:r>
            <a:r>
              <a:rPr lang="en-US" dirty="0">
                <a:latin typeface="Times New Roman" pitchFamily="18"/>
              </a:rPr>
              <a:t> </a:t>
            </a:r>
            <a:r>
              <a:rPr lang="en-US" dirty="0" err="1">
                <a:latin typeface="Times New Roman" pitchFamily="18"/>
              </a:rPr>
              <a:t>być</a:t>
            </a:r>
            <a:r>
              <a:rPr lang="en-US" dirty="0">
                <a:latin typeface="Times New Roman" pitchFamily="18"/>
              </a:rPr>
              <a:t> </a:t>
            </a:r>
            <a:r>
              <a:rPr lang="en-US" dirty="0" err="1">
                <a:latin typeface="Times New Roman" pitchFamily="18"/>
              </a:rPr>
              <a:t>twórczym</a:t>
            </a:r>
            <a:r>
              <a:rPr lang="en-US" dirty="0">
                <a:latin typeface="Times New Roman" pitchFamily="18"/>
              </a:rPr>
              <a:t>,</a:t>
            </a:r>
          </a:p>
          <a:p>
            <a:pPr marL="800100" marR="428760" lvl="0" indent="-342900">
              <a:buFont typeface="+mj-lt"/>
              <a:buAutoNum type="arabicPeriod"/>
            </a:pPr>
            <a:r>
              <a:rPr lang="en-US" dirty="0">
                <a:latin typeface="Times New Roman" pitchFamily="18"/>
              </a:rPr>
              <a:t> </a:t>
            </a:r>
            <a:r>
              <a:rPr lang="en-US" dirty="0" err="1" smtClean="0">
                <a:latin typeface="Times New Roman" pitchFamily="18"/>
              </a:rPr>
              <a:t>planować</a:t>
            </a:r>
            <a:r>
              <a:rPr lang="en-US" dirty="0" smtClean="0">
                <a:latin typeface="Times New Roman" pitchFamily="18"/>
              </a:rPr>
              <a:t> </a:t>
            </a:r>
            <a:r>
              <a:rPr lang="en-US" dirty="0" err="1">
                <a:latin typeface="Times New Roman" pitchFamily="18"/>
              </a:rPr>
              <a:t>sytuacje</a:t>
            </a:r>
            <a:r>
              <a:rPr lang="en-US" dirty="0">
                <a:latin typeface="Times New Roman" pitchFamily="18"/>
              </a:rPr>
              <a:t> </a:t>
            </a:r>
            <a:r>
              <a:rPr lang="en-US" dirty="0" err="1">
                <a:latin typeface="Times New Roman" pitchFamily="18"/>
              </a:rPr>
              <a:t>sprzyjające</a:t>
            </a:r>
            <a:r>
              <a:rPr lang="en-US" dirty="0">
                <a:latin typeface="Times New Roman" pitchFamily="18"/>
              </a:rPr>
              <a:t> </a:t>
            </a:r>
            <a:r>
              <a:rPr lang="en-US" dirty="0" err="1">
                <a:latin typeface="Times New Roman" pitchFamily="18"/>
              </a:rPr>
              <a:t>rozwijaniu</a:t>
            </a:r>
            <a:r>
              <a:rPr lang="en-US" dirty="0">
                <a:latin typeface="Times New Roman" pitchFamily="18"/>
              </a:rPr>
              <a:t> </a:t>
            </a:r>
            <a:r>
              <a:rPr lang="en-US" dirty="0" err="1">
                <a:latin typeface="Times New Roman" pitchFamily="18"/>
              </a:rPr>
              <a:t>twórczej</a:t>
            </a:r>
            <a:r>
              <a:rPr lang="en-US" dirty="0">
                <a:latin typeface="Times New Roman" pitchFamily="18"/>
              </a:rPr>
              <a:t> </a:t>
            </a:r>
            <a:r>
              <a:rPr lang="en-US" dirty="0" err="1">
                <a:latin typeface="Times New Roman" pitchFamily="18"/>
              </a:rPr>
              <a:t>aktywności</a:t>
            </a:r>
            <a:r>
              <a:rPr lang="en-US" dirty="0">
                <a:latin typeface="Times New Roman" pitchFamily="18"/>
              </a:rPr>
              <a:t>,</a:t>
            </a:r>
          </a:p>
          <a:p>
            <a:pPr marL="800100" marR="428760" lvl="0" indent="-342900">
              <a:buFont typeface="+mj-lt"/>
              <a:buAutoNum type="arabicPeriod"/>
            </a:pPr>
            <a:r>
              <a:rPr lang="en-US" dirty="0" err="1" smtClean="0">
                <a:latin typeface="Times New Roman" pitchFamily="18"/>
              </a:rPr>
              <a:t>integrować</a:t>
            </a:r>
            <a:r>
              <a:rPr lang="en-US" dirty="0" smtClean="0">
                <a:latin typeface="Times New Roman" pitchFamily="18"/>
              </a:rPr>
              <a:t> </a:t>
            </a:r>
            <a:r>
              <a:rPr lang="en-US" dirty="0" err="1">
                <a:latin typeface="Times New Roman" pitchFamily="18"/>
              </a:rPr>
              <a:t>zadania</a:t>
            </a:r>
            <a:r>
              <a:rPr lang="en-US" dirty="0">
                <a:latin typeface="Times New Roman" pitchFamily="18"/>
              </a:rPr>
              <a:t> </a:t>
            </a:r>
            <a:r>
              <a:rPr lang="en-US" dirty="0" err="1">
                <a:latin typeface="Times New Roman" pitchFamily="18"/>
              </a:rPr>
              <a:t>wynikające</a:t>
            </a:r>
            <a:r>
              <a:rPr lang="en-US" dirty="0">
                <a:latin typeface="Times New Roman" pitchFamily="18"/>
              </a:rPr>
              <a:t> z </a:t>
            </a:r>
            <a:r>
              <a:rPr lang="en-US" dirty="0" err="1">
                <a:latin typeface="Times New Roman" pitchFamily="18"/>
              </a:rPr>
              <a:t>programu</a:t>
            </a:r>
            <a:r>
              <a:rPr lang="en-US" dirty="0">
                <a:latin typeface="Times New Roman" pitchFamily="18"/>
              </a:rPr>
              <a:t>, z </a:t>
            </a:r>
            <a:r>
              <a:rPr lang="en-US" dirty="0" err="1">
                <a:latin typeface="Times New Roman" pitchFamily="18"/>
              </a:rPr>
              <a:t>potrzebami</a:t>
            </a:r>
            <a:r>
              <a:rPr lang="en-US" dirty="0">
                <a:latin typeface="Times New Roman" pitchFamily="18"/>
              </a:rPr>
              <a:t> </a:t>
            </a:r>
            <a:r>
              <a:rPr lang="en-US" dirty="0" err="1">
                <a:latin typeface="Times New Roman" pitchFamily="18"/>
              </a:rPr>
              <a:t>dzieci</a:t>
            </a:r>
            <a:r>
              <a:rPr lang="en-US" dirty="0">
                <a:latin typeface="Times New Roman" pitchFamily="18"/>
              </a:rPr>
              <a:t> </a:t>
            </a:r>
            <a:r>
              <a:rPr lang="en-US" dirty="0" err="1">
                <a:latin typeface="Times New Roman" pitchFamily="18"/>
              </a:rPr>
              <a:t>i</a:t>
            </a:r>
            <a:r>
              <a:rPr lang="en-US" dirty="0">
                <a:latin typeface="Times New Roman" pitchFamily="18"/>
              </a:rPr>
              <a:t> </a:t>
            </a:r>
            <a:r>
              <a:rPr lang="en-US" dirty="0" err="1">
                <a:latin typeface="Times New Roman" pitchFamily="18"/>
              </a:rPr>
              <a:t>ich</a:t>
            </a:r>
            <a:r>
              <a:rPr lang="en-US" dirty="0">
                <a:latin typeface="Times New Roman" pitchFamily="18"/>
              </a:rPr>
              <a:t> </a:t>
            </a:r>
            <a:r>
              <a:rPr lang="en-US" dirty="0" err="1">
                <a:latin typeface="Times New Roman" pitchFamily="18"/>
              </a:rPr>
              <a:t>środowiska</a:t>
            </a:r>
            <a:r>
              <a:rPr lang="en-US" dirty="0">
                <a:latin typeface="Times New Roman" pitchFamily="18"/>
              </a:rPr>
              <a:t>. </a:t>
            </a:r>
            <a:r>
              <a:rPr lang="en-US" dirty="0" err="1">
                <a:latin typeface="Times New Roman" pitchFamily="18"/>
              </a:rPr>
              <a:t>Koncentrować</a:t>
            </a:r>
            <a:r>
              <a:rPr lang="en-US" dirty="0">
                <a:latin typeface="Times New Roman" pitchFamily="18"/>
              </a:rPr>
              <a:t> </a:t>
            </a:r>
            <a:r>
              <a:rPr lang="en-US" dirty="0" err="1">
                <a:latin typeface="Times New Roman" pitchFamily="18"/>
              </a:rPr>
              <a:t>się</a:t>
            </a:r>
            <a:r>
              <a:rPr lang="en-US" dirty="0">
                <a:latin typeface="Times New Roman" pitchFamily="18"/>
              </a:rPr>
              <a:t> </a:t>
            </a:r>
            <a:r>
              <a:rPr lang="en-US" dirty="0" err="1">
                <a:latin typeface="Times New Roman" pitchFamily="18"/>
              </a:rPr>
              <a:t>przede</a:t>
            </a:r>
            <a:r>
              <a:rPr lang="en-US" dirty="0">
                <a:latin typeface="Times New Roman" pitchFamily="18"/>
              </a:rPr>
              <a:t> </a:t>
            </a:r>
            <a:r>
              <a:rPr lang="en-US" dirty="0" err="1">
                <a:latin typeface="Times New Roman" pitchFamily="18"/>
              </a:rPr>
              <a:t>wszystkim</a:t>
            </a:r>
            <a:r>
              <a:rPr lang="en-US" dirty="0">
                <a:latin typeface="Times New Roman" pitchFamily="18"/>
              </a:rPr>
              <a:t> </a:t>
            </a:r>
            <a:r>
              <a:rPr lang="en-US" dirty="0" err="1">
                <a:latin typeface="Times New Roman" pitchFamily="18"/>
              </a:rPr>
              <a:t>na</a:t>
            </a:r>
            <a:r>
              <a:rPr lang="en-US" dirty="0">
                <a:latin typeface="Times New Roman" pitchFamily="18"/>
              </a:rPr>
              <a:t> </a:t>
            </a:r>
            <a:r>
              <a:rPr lang="en-US" dirty="0" err="1">
                <a:latin typeface="Times New Roman" pitchFamily="18"/>
              </a:rPr>
              <a:t>dzieciach</a:t>
            </a:r>
            <a:r>
              <a:rPr lang="en-US" dirty="0">
                <a:latin typeface="Times New Roman" pitchFamily="18"/>
              </a:rPr>
              <a:t>, a </a:t>
            </a:r>
            <a:r>
              <a:rPr lang="en-US" dirty="0" err="1">
                <a:latin typeface="Times New Roman" pitchFamily="18"/>
              </a:rPr>
              <a:t>nie</a:t>
            </a:r>
            <a:r>
              <a:rPr lang="en-US" dirty="0">
                <a:latin typeface="Times New Roman" pitchFamily="18"/>
              </a:rPr>
              <a:t> </a:t>
            </a:r>
            <a:r>
              <a:rPr lang="en-US" dirty="0" err="1">
                <a:latin typeface="Times New Roman" pitchFamily="18"/>
              </a:rPr>
              <a:t>na</a:t>
            </a:r>
            <a:r>
              <a:rPr lang="en-US" dirty="0">
                <a:latin typeface="Times New Roman" pitchFamily="18"/>
              </a:rPr>
              <a:t> </a:t>
            </a:r>
            <a:r>
              <a:rPr lang="en-US" dirty="0" err="1">
                <a:latin typeface="Times New Roman" pitchFamily="18"/>
              </a:rPr>
              <a:t>programie</a:t>
            </a:r>
            <a:r>
              <a:rPr lang="en-US" dirty="0">
                <a:latin typeface="Times New Roman" pitchFamily="18"/>
              </a:rPr>
              <a:t>.</a:t>
            </a:r>
          </a:p>
          <a:p>
            <a:pPr marL="800100" marR="428760" lvl="0" indent="-342900">
              <a:buFont typeface="+mj-lt"/>
              <a:buAutoNum type="arabicPeriod"/>
            </a:pPr>
            <a:r>
              <a:rPr lang="en-US" dirty="0" err="1" smtClean="0">
                <a:latin typeface="Times New Roman" pitchFamily="18"/>
              </a:rPr>
              <a:t>zachęcać</a:t>
            </a:r>
            <a:r>
              <a:rPr lang="en-US" dirty="0" smtClean="0">
                <a:latin typeface="Times New Roman" pitchFamily="18"/>
              </a:rPr>
              <a:t> </a:t>
            </a:r>
            <a:r>
              <a:rPr lang="en-US" dirty="0" err="1">
                <a:latin typeface="Times New Roman" pitchFamily="18"/>
              </a:rPr>
              <a:t>dzieci</a:t>
            </a:r>
            <a:r>
              <a:rPr lang="en-US" dirty="0">
                <a:latin typeface="Times New Roman" pitchFamily="18"/>
              </a:rPr>
              <a:t> do </a:t>
            </a:r>
            <a:r>
              <a:rPr lang="en-US" dirty="0" err="1">
                <a:latin typeface="Times New Roman" pitchFamily="18"/>
              </a:rPr>
              <a:t>samodzielnego</a:t>
            </a:r>
            <a:r>
              <a:rPr lang="en-US" dirty="0">
                <a:latin typeface="Times New Roman" pitchFamily="18"/>
              </a:rPr>
              <a:t> </a:t>
            </a:r>
            <a:r>
              <a:rPr lang="en-US" dirty="0" err="1">
                <a:latin typeface="Times New Roman" pitchFamily="18"/>
              </a:rPr>
              <a:t>pokonywania</a:t>
            </a:r>
            <a:r>
              <a:rPr lang="en-US" dirty="0">
                <a:latin typeface="Times New Roman" pitchFamily="18"/>
              </a:rPr>
              <a:t> </a:t>
            </a:r>
            <a:r>
              <a:rPr lang="en-US" dirty="0" err="1">
                <a:latin typeface="Times New Roman" pitchFamily="18"/>
              </a:rPr>
              <a:t>trudności</a:t>
            </a:r>
            <a:r>
              <a:rPr lang="en-US" dirty="0">
                <a:latin typeface="Times New Roman" pitchFamily="18"/>
              </a:rPr>
              <a:t>, </a:t>
            </a:r>
            <a:endParaRPr lang="pl-PL" dirty="0" smtClean="0">
              <a:latin typeface="Times New Roman" pitchFamily="18"/>
            </a:endParaRPr>
          </a:p>
          <a:p>
            <a:pPr marL="800100" marR="428760" lvl="0" indent="-342900">
              <a:buFont typeface="+mj-lt"/>
              <a:buAutoNum type="arabicPeriod"/>
            </a:pPr>
            <a:r>
              <a:rPr lang="en-US" dirty="0" err="1" smtClean="0">
                <a:latin typeface="Times New Roman" pitchFamily="18"/>
              </a:rPr>
              <a:t>pozostawiać</a:t>
            </a:r>
            <a:r>
              <a:rPr lang="en-US" dirty="0" smtClean="0">
                <a:latin typeface="Times New Roman" pitchFamily="18"/>
              </a:rPr>
              <a:t> </a:t>
            </a:r>
            <a:r>
              <a:rPr lang="en-US" dirty="0" err="1">
                <a:latin typeface="Times New Roman" pitchFamily="18"/>
              </a:rPr>
              <a:t>swobodę</a:t>
            </a:r>
            <a:r>
              <a:rPr lang="en-US" dirty="0">
                <a:latin typeface="Times New Roman" pitchFamily="18"/>
              </a:rPr>
              <a:t> w </a:t>
            </a:r>
            <a:r>
              <a:rPr lang="en-US" dirty="0" err="1">
                <a:latin typeface="Times New Roman" pitchFamily="18"/>
              </a:rPr>
              <a:t>działaniu</a:t>
            </a:r>
            <a:r>
              <a:rPr lang="en-US" dirty="0">
                <a:latin typeface="Times New Roman" pitchFamily="18"/>
              </a:rPr>
              <a:t> </a:t>
            </a:r>
            <a:r>
              <a:rPr lang="en-US" dirty="0" err="1">
                <a:latin typeface="Times New Roman" pitchFamily="18"/>
              </a:rPr>
              <a:t>i</a:t>
            </a:r>
            <a:r>
              <a:rPr lang="en-US" dirty="0">
                <a:latin typeface="Times New Roman" pitchFamily="18"/>
              </a:rPr>
              <a:t> </a:t>
            </a:r>
            <a:r>
              <a:rPr lang="en-US" dirty="0" err="1">
                <a:latin typeface="Times New Roman" pitchFamily="18"/>
              </a:rPr>
              <a:t>nie</a:t>
            </a:r>
            <a:r>
              <a:rPr lang="en-US" dirty="0">
                <a:latin typeface="Times New Roman" pitchFamily="18"/>
              </a:rPr>
              <a:t> </a:t>
            </a:r>
            <a:r>
              <a:rPr lang="en-US" dirty="0" err="1">
                <a:latin typeface="Times New Roman" pitchFamily="18"/>
              </a:rPr>
              <a:t>wywierać</a:t>
            </a:r>
            <a:r>
              <a:rPr lang="en-US" dirty="0">
                <a:latin typeface="Times New Roman" pitchFamily="18"/>
              </a:rPr>
              <a:t> </a:t>
            </a:r>
            <a:r>
              <a:rPr lang="en-US" dirty="0" err="1">
                <a:latin typeface="Times New Roman" pitchFamily="18"/>
              </a:rPr>
              <a:t>presji</a:t>
            </a:r>
            <a:r>
              <a:rPr lang="en-US" dirty="0" smtClean="0">
                <a:latin typeface="Times New Roman" pitchFamily="18"/>
              </a:rPr>
              <a:t>.</a:t>
            </a:r>
            <a:endParaRPr lang="pl-PL" dirty="0" smtClean="0">
              <a:latin typeface="Times New Roman" pitchFamily="18"/>
            </a:endParaRPr>
          </a:p>
          <a:p>
            <a:pPr marL="800100" marR="428760" lvl="0" indent="-342900">
              <a:buFont typeface="+mj-lt"/>
              <a:buAutoNum type="arabicPeriod"/>
            </a:pPr>
            <a:r>
              <a:rPr lang="pl-PL" dirty="0" err="1" smtClean="0">
                <a:latin typeface="Times New Roman" pitchFamily="18"/>
              </a:rPr>
              <a:t>ży</a:t>
            </a:r>
            <a:r>
              <a:rPr lang="en-US" dirty="0" err="1" smtClean="0">
                <a:latin typeface="Times New Roman" pitchFamily="18"/>
              </a:rPr>
              <a:t>czliwie</a:t>
            </a:r>
            <a:r>
              <a:rPr lang="en-US" dirty="0" smtClean="0">
                <a:latin typeface="Times New Roman" pitchFamily="18"/>
              </a:rPr>
              <a:t> </a:t>
            </a:r>
            <a:r>
              <a:rPr lang="en-US" dirty="0" err="1">
                <a:latin typeface="Times New Roman" pitchFamily="18"/>
              </a:rPr>
              <a:t>traktować</a:t>
            </a:r>
            <a:r>
              <a:rPr lang="en-US" dirty="0">
                <a:latin typeface="Times New Roman" pitchFamily="18"/>
              </a:rPr>
              <a:t> </a:t>
            </a:r>
            <a:r>
              <a:rPr lang="en-US" dirty="0" err="1">
                <a:latin typeface="Times New Roman" pitchFamily="18"/>
              </a:rPr>
              <a:t>pomysły</a:t>
            </a:r>
            <a:r>
              <a:rPr lang="en-US" dirty="0">
                <a:latin typeface="Times New Roman" pitchFamily="18"/>
              </a:rPr>
              <a:t> </a:t>
            </a:r>
            <a:r>
              <a:rPr lang="en-US" dirty="0" err="1">
                <a:latin typeface="Times New Roman" pitchFamily="18"/>
              </a:rPr>
              <a:t>dzieci</a:t>
            </a:r>
            <a:r>
              <a:rPr lang="en-US" dirty="0">
                <a:latin typeface="Times New Roman" pitchFamily="18"/>
              </a:rPr>
              <a:t>, </a:t>
            </a:r>
            <a:r>
              <a:rPr lang="en-US" dirty="0" err="1">
                <a:latin typeface="Times New Roman" pitchFamily="18"/>
              </a:rPr>
              <a:t>i</a:t>
            </a:r>
            <a:r>
              <a:rPr lang="en-US" dirty="0">
                <a:latin typeface="Times New Roman" pitchFamily="18"/>
              </a:rPr>
              <a:t> </a:t>
            </a:r>
            <a:r>
              <a:rPr lang="en-US" dirty="0" err="1">
                <a:latin typeface="Times New Roman" pitchFamily="18"/>
              </a:rPr>
              <a:t>troszczyć</a:t>
            </a:r>
            <a:r>
              <a:rPr lang="en-US" dirty="0">
                <a:latin typeface="Times New Roman" pitchFamily="18"/>
              </a:rPr>
              <a:t> </a:t>
            </a:r>
            <a:r>
              <a:rPr lang="en-US" dirty="0" err="1">
                <a:latin typeface="Times New Roman" pitchFamily="18"/>
              </a:rPr>
              <a:t>się</a:t>
            </a:r>
            <a:r>
              <a:rPr lang="en-US" dirty="0">
                <a:latin typeface="Times New Roman" pitchFamily="18"/>
              </a:rPr>
              <a:t> o </a:t>
            </a:r>
            <a:r>
              <a:rPr lang="en-US" dirty="0" err="1">
                <a:latin typeface="Times New Roman" pitchFamily="18"/>
              </a:rPr>
              <a:t>ich</a:t>
            </a:r>
            <a:r>
              <a:rPr lang="en-US" dirty="0">
                <a:latin typeface="Times New Roman" pitchFamily="18"/>
              </a:rPr>
              <a:t> </a:t>
            </a:r>
            <a:r>
              <a:rPr lang="en-US" dirty="0" err="1">
                <a:latin typeface="Times New Roman" pitchFamily="18"/>
              </a:rPr>
              <a:t>realizację</a:t>
            </a:r>
            <a:r>
              <a:rPr lang="en-US" dirty="0">
                <a:latin typeface="Times New Roman" pitchFamily="18"/>
              </a:rPr>
              <a:t>.</a:t>
            </a:r>
          </a:p>
          <a:p>
            <a:pPr marL="800100" marR="428760" lvl="0" indent="-342900">
              <a:buFont typeface="+mj-lt"/>
              <a:buAutoNum type="arabicPeriod"/>
            </a:pPr>
            <a:r>
              <a:rPr lang="en-US" dirty="0" err="1">
                <a:latin typeface="Times New Roman" pitchFamily="18"/>
              </a:rPr>
              <a:t>akceptować</a:t>
            </a:r>
            <a:r>
              <a:rPr lang="en-US" dirty="0">
                <a:latin typeface="Times New Roman" pitchFamily="18"/>
              </a:rPr>
              <a:t> </a:t>
            </a:r>
            <a:r>
              <a:rPr lang="en-US" dirty="0" err="1">
                <a:latin typeface="Times New Roman" pitchFamily="18"/>
              </a:rPr>
              <a:t>dzieci</a:t>
            </a:r>
            <a:r>
              <a:rPr lang="en-US" dirty="0">
                <a:latin typeface="Times New Roman" pitchFamily="18"/>
              </a:rPr>
              <a:t>, </a:t>
            </a:r>
            <a:r>
              <a:rPr lang="en-US" dirty="0" err="1">
                <a:latin typeface="Times New Roman" pitchFamily="18"/>
              </a:rPr>
              <a:t>ich</a:t>
            </a:r>
            <a:r>
              <a:rPr lang="en-US" dirty="0">
                <a:latin typeface="Times New Roman" pitchFamily="18"/>
              </a:rPr>
              <a:t> </a:t>
            </a:r>
            <a:r>
              <a:rPr lang="en-US" dirty="0" err="1">
                <a:latin typeface="Times New Roman" pitchFamily="18"/>
              </a:rPr>
              <a:t>pomysły</a:t>
            </a:r>
            <a:r>
              <a:rPr lang="en-US" dirty="0">
                <a:latin typeface="Times New Roman" pitchFamily="18"/>
              </a:rPr>
              <a:t>, </a:t>
            </a:r>
            <a:endParaRPr lang="pl-PL" dirty="0" smtClean="0">
              <a:latin typeface="Times New Roman" pitchFamily="18"/>
            </a:endParaRPr>
          </a:p>
          <a:p>
            <a:pPr marL="800100" marR="428760" lvl="0" indent="-342900">
              <a:buFont typeface="+mj-lt"/>
              <a:buAutoNum type="arabicPeriod"/>
            </a:pPr>
            <a:r>
              <a:rPr lang="en-US" dirty="0" err="1" smtClean="0">
                <a:latin typeface="Times New Roman" pitchFamily="18"/>
              </a:rPr>
              <a:t>wytworzyć</a:t>
            </a:r>
            <a:r>
              <a:rPr lang="en-US" dirty="0" smtClean="0">
                <a:latin typeface="Times New Roman" pitchFamily="18"/>
              </a:rPr>
              <a:t> </a:t>
            </a:r>
            <a:r>
              <a:rPr lang="en-US" dirty="0" err="1">
                <a:latin typeface="Times New Roman" pitchFamily="18"/>
              </a:rPr>
              <a:t>atmosfę</a:t>
            </a:r>
            <a:r>
              <a:rPr lang="en-US" dirty="0">
                <a:latin typeface="Times New Roman" pitchFamily="18"/>
              </a:rPr>
              <a:t> </a:t>
            </a:r>
            <a:r>
              <a:rPr lang="en-US" dirty="0" err="1">
                <a:latin typeface="Times New Roman" pitchFamily="18"/>
              </a:rPr>
              <a:t>pozwalającą</a:t>
            </a:r>
            <a:r>
              <a:rPr lang="en-US" dirty="0">
                <a:latin typeface="Times New Roman" pitchFamily="18"/>
              </a:rPr>
              <a:t> </a:t>
            </a:r>
            <a:r>
              <a:rPr lang="en-US" dirty="0" err="1">
                <a:latin typeface="Times New Roman" pitchFamily="18"/>
              </a:rPr>
              <a:t>na</a:t>
            </a:r>
            <a:r>
              <a:rPr lang="en-US" dirty="0">
                <a:latin typeface="Times New Roman" pitchFamily="18"/>
              </a:rPr>
              <a:t> </a:t>
            </a:r>
            <a:r>
              <a:rPr lang="en-US" dirty="0" err="1">
                <a:latin typeface="Times New Roman" pitchFamily="18"/>
              </a:rPr>
              <a:t>swobodne</a:t>
            </a:r>
            <a:r>
              <a:rPr lang="en-US" dirty="0">
                <a:latin typeface="Times New Roman" pitchFamily="18"/>
              </a:rPr>
              <a:t> </a:t>
            </a:r>
            <a:r>
              <a:rPr lang="en-US" dirty="0" err="1">
                <a:latin typeface="Times New Roman" pitchFamily="18"/>
              </a:rPr>
              <a:t>działanie</a:t>
            </a:r>
            <a:endParaRPr lang="en-US" dirty="0">
              <a:latin typeface="Times New Roman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746865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D60093"/>
                </a:solidFill>
              </a:rPr>
              <a:t>Twórcza aktywność </a:t>
            </a:r>
            <a:br>
              <a:rPr lang="pl-PL" b="1" dirty="0">
                <a:solidFill>
                  <a:srgbClr val="D60093"/>
                </a:solidFill>
              </a:rPr>
            </a:br>
            <a:r>
              <a:rPr lang="pl-PL" b="1" dirty="0">
                <a:solidFill>
                  <a:srgbClr val="D60093"/>
                </a:solidFill>
              </a:rPr>
              <a:t>dzieci i młodzieży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pl-PL" smtClean="0"/>
              <a:pPr/>
              <a:t>2</a:t>
            </a:fld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971600" y="1720840"/>
            <a:ext cx="705678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pl-PL" dirty="0" smtClean="0">
              <a:latin typeface="" pitchFamily="18"/>
            </a:endParaRPr>
          </a:p>
          <a:p>
            <a:pPr lvl="0"/>
            <a:r>
              <a:rPr lang="pl-PL" sz="2400" dirty="0" smtClean="0">
                <a:latin typeface="" pitchFamily="18"/>
              </a:rPr>
              <a:t>Należymy </a:t>
            </a:r>
            <a:r>
              <a:rPr lang="pl-PL" sz="2400" dirty="0">
                <a:latin typeface="" pitchFamily="18"/>
              </a:rPr>
              <a:t>do pokolenia nauczycieli które wspólnie ze swoimi wychowankami weszło w XXI wiek.</a:t>
            </a:r>
          </a:p>
          <a:p>
            <a:pPr lvl="0"/>
            <a:r>
              <a:rPr lang="pl-PL" sz="2400" dirty="0">
                <a:latin typeface="" pitchFamily="18"/>
              </a:rPr>
              <a:t>Zadajemy sobie pytanie: Jaki będzie człowiek przyszłości?</a:t>
            </a:r>
          </a:p>
          <a:p>
            <a:pPr lvl="0"/>
            <a:r>
              <a:rPr lang="pl-PL" sz="2400" dirty="0">
                <a:latin typeface="" pitchFamily="18"/>
              </a:rPr>
              <a:t>                                                                                                               Z wypowiedzi socjologów, psychologów i pedagogów wynika, że człowiek </a:t>
            </a:r>
            <a:r>
              <a:rPr lang="pl-PL" sz="2400" dirty="0" smtClean="0">
                <a:latin typeface="" pitchFamily="18"/>
              </a:rPr>
              <a:t>przyszłości </a:t>
            </a:r>
            <a:r>
              <a:rPr lang="pl-PL" sz="2400" dirty="0">
                <a:latin typeface="" pitchFamily="18"/>
              </a:rPr>
              <a:t>to </a:t>
            </a:r>
            <a:r>
              <a:rPr lang="pl-PL" sz="2400" b="1" dirty="0">
                <a:latin typeface="" pitchFamily="18"/>
              </a:rPr>
              <a:t>homo </a:t>
            </a:r>
            <a:r>
              <a:rPr lang="pl-PL" sz="2400" b="1" dirty="0" err="1">
                <a:latin typeface="" pitchFamily="18"/>
              </a:rPr>
              <a:t>creator</a:t>
            </a:r>
            <a:r>
              <a:rPr lang="pl-PL" sz="2400" b="1" dirty="0">
                <a:latin typeface="" pitchFamily="18"/>
              </a:rPr>
              <a:t> </a:t>
            </a:r>
            <a:r>
              <a:rPr lang="pl-PL" sz="2400" dirty="0">
                <a:latin typeface="" pitchFamily="18"/>
              </a:rPr>
              <a:t>– człowiek twórca, a więc jednostka aktywna, zdolna do innowacji i wyrażania niezależnych ocen i sądów .</a:t>
            </a:r>
            <a:endParaRPr lang="pl-PL" sz="2400" dirty="0">
              <a:latin typeface="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1804865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D60093"/>
                </a:solidFill>
              </a:rPr>
              <a:t>Twórcza aktywność </a:t>
            </a:r>
            <a:br>
              <a:rPr lang="pl-PL" b="1" dirty="0">
                <a:solidFill>
                  <a:srgbClr val="D60093"/>
                </a:solidFill>
              </a:rPr>
            </a:br>
            <a:r>
              <a:rPr lang="pl-PL" b="1" dirty="0">
                <a:solidFill>
                  <a:srgbClr val="D60093"/>
                </a:solidFill>
              </a:rPr>
              <a:t>dzieci i młodzieży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pl-PL" smtClean="0"/>
              <a:pPr/>
              <a:t>20</a:t>
            </a:fld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1187624" y="2274838"/>
            <a:ext cx="69127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pl-PL" sz="2400" b="1" dirty="0" smtClean="0">
              <a:latin typeface="+mj-lt"/>
            </a:endParaRPr>
          </a:p>
          <a:p>
            <a:pPr lvl="0"/>
            <a:r>
              <a:rPr lang="pl-PL" sz="2400" b="1" dirty="0" smtClean="0">
                <a:latin typeface="+mj-lt"/>
              </a:rPr>
              <a:t>Postawa </a:t>
            </a:r>
            <a:r>
              <a:rPr lang="pl-PL" sz="2400" b="1" dirty="0">
                <a:latin typeface="+mj-lt"/>
              </a:rPr>
              <a:t>twórcza</a:t>
            </a:r>
            <a:r>
              <a:rPr lang="pl-PL" sz="2400" dirty="0">
                <a:latin typeface="+mj-lt"/>
              </a:rPr>
              <a:t> to zespół </a:t>
            </a:r>
            <a:r>
              <a:rPr lang="pl-PL" sz="2400" dirty="0" smtClean="0">
                <a:latin typeface="+mj-lt"/>
              </a:rPr>
              <a:t>dyspozycji </a:t>
            </a:r>
            <a:r>
              <a:rPr lang="pl-PL" sz="2400" dirty="0" err="1">
                <a:latin typeface="+mj-lt"/>
              </a:rPr>
              <a:t>emocjonalno</a:t>
            </a:r>
            <a:r>
              <a:rPr lang="pl-PL" sz="2400" dirty="0">
                <a:latin typeface="+mj-lt"/>
              </a:rPr>
              <a:t> – motywacyjnych, który w sprzyjających warunkach zewnętrznych pozwala dziecku reorganizować dotychczasowe doświadczenia  i w oparciu o jego składniki tworzyć lub odkrywać coś dla niego nowego i pożytecznego (Jerzy Kujawiński)</a:t>
            </a:r>
            <a:endParaRPr lang="pl-PL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553963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D60093"/>
                </a:solidFill>
              </a:rPr>
              <a:t>Twórcza aktywność </a:t>
            </a:r>
            <a:br>
              <a:rPr lang="pl-PL" b="1" dirty="0">
                <a:solidFill>
                  <a:srgbClr val="D60093"/>
                </a:solidFill>
              </a:rPr>
            </a:br>
            <a:r>
              <a:rPr lang="pl-PL" b="1" dirty="0">
                <a:solidFill>
                  <a:srgbClr val="D60093"/>
                </a:solidFill>
              </a:rPr>
              <a:t>dzieci i młodzieży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pl-PL" smtClean="0"/>
              <a:pPr/>
              <a:t>21</a:t>
            </a:fld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971600" y="2060848"/>
            <a:ext cx="734481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pl-PL" sz="2400" dirty="0">
                <a:latin typeface="+mj-lt"/>
              </a:rPr>
              <a:t>Człowiek twórczy:</a:t>
            </a:r>
          </a:p>
          <a:p>
            <a:pPr marL="2057580" lvl="0" indent="-342900">
              <a:buFont typeface="Arial" panose="020B0604020202020204" pitchFamily="34" charset="0"/>
              <a:buChar char="•"/>
            </a:pPr>
            <a:r>
              <a:rPr lang="pl-PL" sz="2400" dirty="0" smtClean="0">
                <a:latin typeface="+mj-lt"/>
              </a:rPr>
              <a:t> w sposób </a:t>
            </a:r>
            <a:r>
              <a:rPr lang="pl-PL" sz="2400" dirty="0">
                <a:latin typeface="+mj-lt"/>
              </a:rPr>
              <a:t>szczególny postrzega świat</a:t>
            </a:r>
          </a:p>
          <a:p>
            <a:pPr marL="2057580" lvl="0" indent="-342900">
              <a:buFont typeface="Arial" panose="020B0604020202020204" pitchFamily="34" charset="0"/>
              <a:buChar char="•"/>
            </a:pPr>
            <a:r>
              <a:rPr lang="pl-PL" sz="2400" dirty="0" smtClean="0">
                <a:latin typeface="+mj-lt"/>
              </a:rPr>
              <a:t>ma </a:t>
            </a:r>
            <a:r>
              <a:rPr lang="pl-PL" sz="2400" dirty="0">
                <a:latin typeface="+mj-lt"/>
              </a:rPr>
              <a:t>otwarty, elastyczny umysł, oryginalne myśli</a:t>
            </a:r>
          </a:p>
          <a:p>
            <a:pPr marL="2057580" lvl="0" indent="-342900">
              <a:buFont typeface="Arial" panose="020B0604020202020204" pitchFamily="34" charset="0"/>
              <a:buChar char="•"/>
            </a:pPr>
            <a:r>
              <a:rPr lang="pl-PL" sz="2400" dirty="0" smtClean="0">
                <a:latin typeface="+mj-lt"/>
              </a:rPr>
              <a:t>czerpie </a:t>
            </a:r>
            <a:r>
              <a:rPr lang="pl-PL" sz="2400" dirty="0">
                <a:latin typeface="+mj-lt"/>
              </a:rPr>
              <a:t>informacje z wielu źródeł</a:t>
            </a:r>
          </a:p>
          <a:p>
            <a:pPr marL="2057580" lvl="0" indent="-342900">
              <a:buFont typeface="Arial" panose="020B0604020202020204" pitchFamily="34" charset="0"/>
              <a:buChar char="•"/>
            </a:pPr>
            <a:r>
              <a:rPr lang="pl-PL" sz="2400" dirty="0" smtClean="0">
                <a:latin typeface="+mj-lt"/>
              </a:rPr>
              <a:t>jest </a:t>
            </a:r>
            <a:r>
              <a:rPr lang="pl-PL" sz="2400" dirty="0">
                <a:latin typeface="+mj-lt"/>
              </a:rPr>
              <a:t>niezależny i odważny</a:t>
            </a:r>
          </a:p>
          <a:p>
            <a:pPr marL="2057580" lvl="0" indent="-342900">
              <a:buFont typeface="Arial" panose="020B0604020202020204" pitchFamily="34" charset="0"/>
              <a:buChar char="•"/>
            </a:pPr>
            <a:r>
              <a:rPr lang="pl-PL" sz="2400" dirty="0" smtClean="0">
                <a:latin typeface="+mj-lt"/>
              </a:rPr>
              <a:t>jest </a:t>
            </a:r>
            <a:r>
              <a:rPr lang="pl-PL" sz="2400" dirty="0">
                <a:latin typeface="+mj-lt"/>
              </a:rPr>
              <a:t>spontaniczny i ekspresyjny</a:t>
            </a:r>
          </a:p>
          <a:p>
            <a:pPr marL="2057580" lvl="0" indent="-342900">
              <a:buFont typeface="Arial" panose="020B0604020202020204" pitchFamily="34" charset="0"/>
              <a:buChar char="•"/>
            </a:pPr>
            <a:r>
              <a:rPr lang="pl-PL" sz="2400" dirty="0" smtClean="0">
                <a:latin typeface="+mj-lt"/>
              </a:rPr>
              <a:t>nie </a:t>
            </a:r>
            <a:r>
              <a:rPr lang="pl-PL" sz="2400" dirty="0">
                <a:latin typeface="+mj-lt"/>
              </a:rPr>
              <a:t>boi się nowości i zmian</a:t>
            </a:r>
          </a:p>
          <a:p>
            <a:pPr marL="2057580" lvl="0" indent="-342900">
              <a:buFont typeface="Arial" panose="020B0604020202020204" pitchFamily="34" charset="0"/>
              <a:buChar char="•"/>
            </a:pPr>
            <a:r>
              <a:rPr lang="pl-PL" sz="2400" dirty="0" smtClean="0">
                <a:latin typeface="+mj-lt"/>
              </a:rPr>
              <a:t>ma </a:t>
            </a:r>
            <a:r>
              <a:rPr lang="pl-PL" sz="2400" dirty="0">
                <a:latin typeface="+mj-lt"/>
              </a:rPr>
              <a:t>zdolność koncentracji i fascynacji zadaniem</a:t>
            </a:r>
          </a:p>
          <a:p>
            <a:pPr marL="2057580" lvl="0" indent="-342900">
              <a:buFont typeface="Arial" panose="020B0604020202020204" pitchFamily="34" charset="0"/>
              <a:buChar char="•"/>
            </a:pPr>
            <a:r>
              <a:rPr lang="pl-PL" sz="2400" dirty="0" smtClean="0">
                <a:latin typeface="+mj-lt"/>
              </a:rPr>
              <a:t>ma </a:t>
            </a:r>
            <a:r>
              <a:rPr lang="pl-PL" sz="2400" dirty="0">
                <a:latin typeface="+mj-lt"/>
              </a:rPr>
              <a:t>poczucie humoru</a:t>
            </a:r>
            <a:endParaRPr lang="pl-PL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07793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D60093"/>
                </a:solidFill>
              </a:rPr>
              <a:t>Twórcza aktywność </a:t>
            </a:r>
            <a:br>
              <a:rPr lang="pl-PL" b="1" dirty="0">
                <a:solidFill>
                  <a:srgbClr val="D60093"/>
                </a:solidFill>
              </a:rPr>
            </a:br>
            <a:r>
              <a:rPr lang="pl-PL" b="1" dirty="0">
                <a:solidFill>
                  <a:srgbClr val="D60093"/>
                </a:solidFill>
              </a:rPr>
              <a:t>dzieci i młodzieży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pl-PL" smtClean="0"/>
              <a:pPr/>
              <a:t>3</a:t>
            </a:fld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1259632" y="2132856"/>
            <a:ext cx="73448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428760" lvl="0"/>
            <a:r>
              <a:rPr lang="en-US" sz="2400" b="1" dirty="0" err="1">
                <a:solidFill>
                  <a:srgbClr val="94006B"/>
                </a:solidFill>
                <a:latin typeface="Times New Roman" pitchFamily="18"/>
              </a:rPr>
              <a:t>Twórcza</a:t>
            </a:r>
            <a:r>
              <a:rPr lang="en-US" sz="2400" b="1" dirty="0">
                <a:solidFill>
                  <a:srgbClr val="94006B"/>
                </a:solidFill>
                <a:latin typeface="Times New Roman" pitchFamily="18"/>
              </a:rPr>
              <a:t> </a:t>
            </a:r>
            <a:r>
              <a:rPr lang="en-US" sz="2400" b="1" dirty="0" err="1">
                <a:solidFill>
                  <a:srgbClr val="94006B"/>
                </a:solidFill>
                <a:latin typeface="Times New Roman" pitchFamily="18"/>
              </a:rPr>
              <a:t>aktywność</a:t>
            </a:r>
            <a:r>
              <a:rPr lang="en-US" sz="2400" b="1" dirty="0">
                <a:solidFill>
                  <a:srgbClr val="94006B"/>
                </a:solidFill>
                <a:latin typeface="Times New Roman" pitchFamily="18"/>
              </a:rPr>
              <a:t> </a:t>
            </a:r>
            <a:r>
              <a:rPr lang="en-US" sz="2400" b="1" dirty="0" err="1">
                <a:solidFill>
                  <a:srgbClr val="94006B"/>
                </a:solidFill>
                <a:latin typeface="Times New Roman" pitchFamily="18"/>
              </a:rPr>
              <a:t>dziecka</a:t>
            </a:r>
            <a:endParaRPr lang="en-US" sz="2400" b="1" dirty="0">
              <a:solidFill>
                <a:srgbClr val="94006B"/>
              </a:solidFill>
              <a:latin typeface="Times New Roman" pitchFamily="18"/>
            </a:endParaRPr>
          </a:p>
          <a:p>
            <a:pPr marL="457200" marR="428760" lvl="0" algn="just"/>
            <a:r>
              <a:rPr lang="en-US" sz="2400" dirty="0" err="1">
                <a:latin typeface="Times New Roman" pitchFamily="18"/>
              </a:rPr>
              <a:t>stała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się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przedmiotem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zainteresowań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pedagogów</a:t>
            </a:r>
            <a:r>
              <a:rPr lang="en-US" sz="2400" dirty="0">
                <a:latin typeface="Times New Roman" pitchFamily="18"/>
              </a:rPr>
              <a:t>, </a:t>
            </a:r>
            <a:r>
              <a:rPr lang="en-US" sz="2400" dirty="0" err="1">
                <a:latin typeface="Times New Roman" pitchFamily="18"/>
              </a:rPr>
              <a:t>psychologów</a:t>
            </a:r>
            <a:r>
              <a:rPr lang="en-US" sz="2400" dirty="0">
                <a:latin typeface="Times New Roman" pitchFamily="18"/>
              </a:rPr>
              <a:t>, </a:t>
            </a:r>
            <a:r>
              <a:rPr lang="en-US" sz="2400" dirty="0" err="1">
                <a:latin typeface="Times New Roman" pitchFamily="18"/>
              </a:rPr>
              <a:t>nauczycieli</a:t>
            </a:r>
            <a:r>
              <a:rPr lang="en-US" sz="2400" dirty="0">
                <a:latin typeface="Times New Roman" pitchFamily="18"/>
              </a:rPr>
              <a:t>, a </a:t>
            </a:r>
            <a:r>
              <a:rPr lang="en-US" sz="2400" dirty="0" err="1">
                <a:latin typeface="Times New Roman" pitchFamily="18"/>
              </a:rPr>
              <a:t>także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rodziców</a:t>
            </a:r>
            <a:r>
              <a:rPr lang="en-US" sz="2400" dirty="0">
                <a:latin typeface="Times New Roman" pitchFamily="18"/>
              </a:rPr>
              <a:t>. </a:t>
            </a:r>
            <a:r>
              <a:rPr lang="en-US" sz="2400" dirty="0" err="1">
                <a:latin typeface="Times New Roman" pitchFamily="18"/>
              </a:rPr>
              <a:t>Wynika</a:t>
            </a:r>
            <a:r>
              <a:rPr lang="en-US" sz="2400" dirty="0">
                <a:latin typeface="Times New Roman" pitchFamily="18"/>
              </a:rPr>
              <a:t> to z </a:t>
            </a:r>
            <a:r>
              <a:rPr lang="en-US" sz="2400" dirty="0" err="1">
                <a:latin typeface="Times New Roman" pitchFamily="18"/>
              </a:rPr>
              <a:t>faktu</a:t>
            </a:r>
            <a:r>
              <a:rPr lang="en-US" sz="2400" dirty="0">
                <a:latin typeface="Times New Roman" pitchFamily="18"/>
              </a:rPr>
              <a:t>, </a:t>
            </a:r>
            <a:r>
              <a:rPr lang="en-US" sz="2400" b="1" dirty="0" err="1">
                <a:latin typeface="Times New Roman" pitchFamily="18"/>
              </a:rPr>
              <a:t>że</a:t>
            </a:r>
            <a:r>
              <a:rPr lang="en-US" sz="2400" b="1" dirty="0">
                <a:latin typeface="Times New Roman" pitchFamily="18"/>
              </a:rPr>
              <a:t> </a:t>
            </a:r>
            <a:r>
              <a:rPr lang="en-US" sz="2400" b="1" dirty="0" err="1">
                <a:latin typeface="Times New Roman" pitchFamily="18"/>
              </a:rPr>
              <a:t>po</a:t>
            </a:r>
            <a:r>
              <a:rPr lang="en-US" sz="2400" b="1" dirty="0">
                <a:latin typeface="Times New Roman" pitchFamily="18"/>
              </a:rPr>
              <a:t> </a:t>
            </a:r>
            <a:r>
              <a:rPr lang="en-US" sz="2400" b="1" dirty="0" err="1">
                <a:latin typeface="Times New Roman" pitchFamily="18"/>
              </a:rPr>
              <a:t>przekroczeniu</a:t>
            </a:r>
            <a:r>
              <a:rPr lang="en-US" sz="2400" b="1" dirty="0">
                <a:latin typeface="Times New Roman" pitchFamily="18"/>
              </a:rPr>
              <a:t> </a:t>
            </a:r>
            <a:r>
              <a:rPr lang="en-US" sz="2400" b="1" dirty="0" err="1">
                <a:latin typeface="Times New Roman" pitchFamily="18"/>
              </a:rPr>
              <a:t>przez</a:t>
            </a:r>
            <a:r>
              <a:rPr lang="en-US" sz="2400" b="1" dirty="0">
                <a:latin typeface="Times New Roman" pitchFamily="18"/>
              </a:rPr>
              <a:t> </a:t>
            </a:r>
            <a:r>
              <a:rPr lang="en-US" sz="2400" b="1" dirty="0" err="1">
                <a:latin typeface="Times New Roman" pitchFamily="18"/>
              </a:rPr>
              <a:t>dzieci</a:t>
            </a:r>
            <a:r>
              <a:rPr lang="en-US" sz="2400" b="1" dirty="0">
                <a:latin typeface="Times New Roman" pitchFamily="18"/>
              </a:rPr>
              <a:t> </a:t>
            </a:r>
            <a:r>
              <a:rPr lang="en-US" sz="2400" b="1" dirty="0" err="1">
                <a:latin typeface="Times New Roman" pitchFamily="18"/>
              </a:rPr>
              <a:t>progu</a:t>
            </a:r>
            <a:r>
              <a:rPr lang="en-US" sz="2400" b="1" dirty="0">
                <a:latin typeface="Times New Roman" pitchFamily="18"/>
              </a:rPr>
              <a:t> </a:t>
            </a:r>
            <a:r>
              <a:rPr lang="en-US" sz="2400" b="1" dirty="0" err="1">
                <a:latin typeface="Times New Roman" pitchFamily="18"/>
              </a:rPr>
              <a:t>szkoły</a:t>
            </a:r>
            <a:r>
              <a:rPr lang="en-US" sz="2400" b="1" dirty="0">
                <a:latin typeface="Times New Roman" pitchFamily="18"/>
              </a:rPr>
              <a:t> </a:t>
            </a:r>
            <a:r>
              <a:rPr lang="en-US" sz="2400" b="1" dirty="0" err="1">
                <a:latin typeface="Times New Roman" pitchFamily="18"/>
              </a:rPr>
              <a:t>coraz</a:t>
            </a:r>
            <a:r>
              <a:rPr lang="en-US" sz="2400" b="1" dirty="0">
                <a:latin typeface="Times New Roman" pitchFamily="18"/>
              </a:rPr>
              <a:t> </a:t>
            </a:r>
            <a:r>
              <a:rPr lang="en-US" sz="2400" b="1" dirty="0" err="1">
                <a:latin typeface="Times New Roman" pitchFamily="18"/>
              </a:rPr>
              <a:t>częściej</a:t>
            </a:r>
            <a:r>
              <a:rPr lang="en-US" sz="2400" b="1" dirty="0">
                <a:latin typeface="Times New Roman" pitchFamily="18"/>
              </a:rPr>
              <a:t> </a:t>
            </a:r>
            <a:r>
              <a:rPr lang="en-US" sz="2400" b="1" dirty="0" err="1">
                <a:latin typeface="Times New Roman" pitchFamily="18"/>
              </a:rPr>
              <a:t>zauważa</a:t>
            </a:r>
            <a:r>
              <a:rPr lang="en-US" sz="2400" b="1" dirty="0">
                <a:latin typeface="Times New Roman" pitchFamily="18"/>
              </a:rPr>
              <a:t> </a:t>
            </a:r>
            <a:r>
              <a:rPr lang="en-US" sz="2400" b="1" dirty="0" err="1">
                <a:latin typeface="Times New Roman" pitchFamily="18"/>
              </a:rPr>
              <a:t>się</a:t>
            </a:r>
            <a:r>
              <a:rPr lang="en-US" sz="2400" b="1" dirty="0">
                <a:latin typeface="Times New Roman" pitchFamily="18"/>
              </a:rPr>
              <a:t> </a:t>
            </a:r>
            <a:r>
              <a:rPr lang="en-US" sz="2400" b="1" dirty="0" err="1">
                <a:latin typeface="Times New Roman" pitchFamily="18"/>
              </a:rPr>
              <a:t>zjawisko</a:t>
            </a:r>
            <a:r>
              <a:rPr lang="en-US" sz="2400" b="1" dirty="0">
                <a:latin typeface="Times New Roman" pitchFamily="18"/>
              </a:rPr>
              <a:t> </a:t>
            </a:r>
            <a:r>
              <a:rPr lang="en-US" sz="2400" b="1" dirty="0" err="1">
                <a:latin typeface="Times New Roman" pitchFamily="18"/>
              </a:rPr>
              <a:t>zanikania</a:t>
            </a:r>
            <a:r>
              <a:rPr lang="en-US" sz="2400" b="1" dirty="0">
                <a:latin typeface="Times New Roman" pitchFamily="18"/>
              </a:rPr>
              <a:t> </a:t>
            </a:r>
            <a:r>
              <a:rPr lang="en-US" sz="2400" b="1" dirty="0" err="1">
                <a:latin typeface="Times New Roman" pitchFamily="18"/>
              </a:rPr>
              <a:t>ich</a:t>
            </a:r>
            <a:r>
              <a:rPr lang="en-US" sz="2400" b="1" dirty="0">
                <a:latin typeface="Times New Roman" pitchFamily="18"/>
              </a:rPr>
              <a:t> </a:t>
            </a:r>
            <a:r>
              <a:rPr lang="en-US" sz="2400" b="1" dirty="0" err="1">
                <a:latin typeface="Times New Roman" pitchFamily="18"/>
              </a:rPr>
              <a:t>wyobraźni</a:t>
            </a:r>
            <a:r>
              <a:rPr lang="en-US" sz="2400" b="1" dirty="0">
                <a:latin typeface="Times New Roman" pitchFamily="18"/>
              </a:rPr>
              <a:t> </a:t>
            </a:r>
            <a:r>
              <a:rPr lang="en-US" sz="2400" b="1" dirty="0" err="1">
                <a:latin typeface="Times New Roman" pitchFamily="18"/>
              </a:rPr>
              <a:t>i</a:t>
            </a:r>
            <a:r>
              <a:rPr lang="en-US" sz="2400" b="1" dirty="0">
                <a:latin typeface="Times New Roman" pitchFamily="18"/>
              </a:rPr>
              <a:t> </a:t>
            </a:r>
            <a:r>
              <a:rPr lang="en-US" sz="2400" b="1" dirty="0" err="1">
                <a:latin typeface="Times New Roman" pitchFamily="18"/>
              </a:rPr>
              <a:t>fantazji</a:t>
            </a:r>
            <a:r>
              <a:rPr lang="en-US" sz="2400" b="1" dirty="0">
                <a:latin typeface="Times New Roman" pitchFamily="18"/>
              </a:rPr>
              <a:t>, </a:t>
            </a:r>
            <a:r>
              <a:rPr lang="en-US" sz="2400" dirty="0" err="1">
                <a:latin typeface="Times New Roman" pitchFamily="18"/>
              </a:rPr>
              <a:t>oraz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takich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cech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jak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ciekawość</a:t>
            </a:r>
            <a:r>
              <a:rPr lang="en-US" sz="2400" dirty="0">
                <a:latin typeface="Times New Roman" pitchFamily="18"/>
              </a:rPr>
              <a:t>, </a:t>
            </a:r>
            <a:r>
              <a:rPr lang="en-US" sz="2400" dirty="0" err="1">
                <a:latin typeface="Times New Roman" pitchFamily="18"/>
              </a:rPr>
              <a:t>wytrwałość</a:t>
            </a:r>
            <a:r>
              <a:rPr lang="en-US" sz="2400" dirty="0">
                <a:latin typeface="Times New Roman" pitchFamily="18"/>
              </a:rPr>
              <a:t> w </a:t>
            </a:r>
            <a:r>
              <a:rPr lang="en-US" sz="2400" dirty="0" err="1">
                <a:latin typeface="Times New Roman" pitchFamily="18"/>
              </a:rPr>
              <a:t>stawianiu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pytań</a:t>
            </a:r>
            <a:r>
              <a:rPr lang="en-US" sz="2400" dirty="0">
                <a:latin typeface="Times New Roman" pitchFamily="18"/>
              </a:rPr>
              <a:t>, </a:t>
            </a:r>
            <a:r>
              <a:rPr lang="en-US" sz="2400" dirty="0" err="1">
                <a:latin typeface="Times New Roman" pitchFamily="18"/>
              </a:rPr>
              <a:t>dociekliwość</a:t>
            </a:r>
            <a:r>
              <a:rPr lang="en-US" sz="2400" dirty="0">
                <a:latin typeface="Times New Roman" pitchFamily="18"/>
              </a:rPr>
              <a:t>, </a:t>
            </a:r>
            <a:r>
              <a:rPr lang="en-US" sz="2400" dirty="0" err="1">
                <a:latin typeface="Times New Roman" pitchFamily="18"/>
              </a:rPr>
              <a:t>dążenie</a:t>
            </a:r>
            <a:r>
              <a:rPr lang="en-US" sz="2400" dirty="0">
                <a:latin typeface="Times New Roman" pitchFamily="18"/>
              </a:rPr>
              <a:t> do </a:t>
            </a:r>
            <a:r>
              <a:rPr lang="en-US" sz="2400" dirty="0" err="1">
                <a:latin typeface="Times New Roman" pitchFamily="18"/>
              </a:rPr>
              <a:t>własnych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poszukiwań</a:t>
            </a:r>
            <a:r>
              <a:rPr lang="en-US" sz="2400" dirty="0">
                <a:latin typeface="Times New Roman" pitchFamily="18"/>
              </a:rPr>
              <a:t>. W </a:t>
            </a:r>
            <a:r>
              <a:rPr lang="en-US" sz="2400" dirty="0" err="1">
                <a:latin typeface="Times New Roman" pitchFamily="18"/>
              </a:rPr>
              <a:t>zachowaniach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przeważa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bierność</a:t>
            </a:r>
            <a:r>
              <a:rPr lang="en-US" sz="2400" dirty="0">
                <a:latin typeface="Times New Roman" pitchFamily="18"/>
              </a:rPr>
              <a:t>, </a:t>
            </a:r>
            <a:r>
              <a:rPr lang="en-US" sz="2400" dirty="0" err="1">
                <a:latin typeface="Times New Roman" pitchFamily="18"/>
              </a:rPr>
              <a:t>brak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samodzielności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i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zaradności</a:t>
            </a:r>
            <a:r>
              <a:rPr lang="en-US" sz="2400" dirty="0">
                <a:latin typeface="Times New Roman" pitchFamily="18"/>
              </a:rPr>
              <a:t>.</a:t>
            </a:r>
            <a:endParaRPr lang="en-US" sz="2400" dirty="0">
              <a:latin typeface="Times New Roman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4090283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D60093"/>
                </a:solidFill>
              </a:rPr>
              <a:t>Twórcza aktywność </a:t>
            </a:r>
            <a:br>
              <a:rPr lang="pl-PL" b="1" dirty="0">
                <a:solidFill>
                  <a:srgbClr val="D60093"/>
                </a:solidFill>
              </a:rPr>
            </a:br>
            <a:r>
              <a:rPr lang="pl-PL" b="1" dirty="0">
                <a:solidFill>
                  <a:srgbClr val="D60093"/>
                </a:solidFill>
              </a:rPr>
              <a:t>dzieci i młodzieży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pl-PL" smtClean="0"/>
              <a:pPr/>
              <a:t>4</a:t>
            </a:fld>
            <a:endParaRPr lang="pl-PL"/>
          </a:p>
        </p:txBody>
      </p:sp>
      <p:pic>
        <p:nvPicPr>
          <p:cNvPr id="3074" name="Picture 2" descr="http://miastodzieci.pl/includes/phpThumb/phpThumb.php?src=/images/stories/new/158166%21cid_6CA282F0_01CCFAEB_1B80059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541" y="1887416"/>
            <a:ext cx="5408747" cy="4061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4717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D60093"/>
                </a:solidFill>
              </a:rPr>
              <a:t>Twórcza aktywność </a:t>
            </a:r>
            <a:br>
              <a:rPr lang="pl-PL" b="1" dirty="0">
                <a:solidFill>
                  <a:srgbClr val="D60093"/>
                </a:solidFill>
              </a:rPr>
            </a:br>
            <a:r>
              <a:rPr lang="pl-PL" b="1" dirty="0">
                <a:solidFill>
                  <a:srgbClr val="D60093"/>
                </a:solidFill>
              </a:rPr>
              <a:t>dzieci i młodzieży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pl-PL" smtClean="0"/>
              <a:pPr/>
              <a:t>5</a:t>
            </a:fld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827584" y="2274838"/>
            <a:ext cx="763284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pl-PL" sz="2400" dirty="0" smtClean="0">
              <a:latin typeface="+mj-lt"/>
            </a:endParaRPr>
          </a:p>
          <a:p>
            <a:pPr lvl="0"/>
            <a:r>
              <a:rPr lang="pl-PL" sz="2400" dirty="0" smtClean="0">
                <a:latin typeface="+mj-lt"/>
              </a:rPr>
              <a:t>Szkoła </a:t>
            </a:r>
            <a:r>
              <a:rPr lang="pl-PL" sz="2400" dirty="0">
                <a:latin typeface="+mj-lt"/>
              </a:rPr>
              <a:t>tradycyjna raczej preferuje podający styl nauczania, gdzie nauczyciel występuje w roli nadajnika, a uczeń to odbiorca. W myśl teorii nowoczesnej pedagogiki metody asymilacji wiedzy: jak wykład, opis, opowiadanie są wypierane przez </a:t>
            </a:r>
            <a:r>
              <a:rPr lang="pl-PL" sz="2400" b="1" dirty="0">
                <a:latin typeface="+mj-lt"/>
              </a:rPr>
              <a:t>metody samodzielnego dochodzenia do wiedzy, metody waloryzacyjne i </a:t>
            </a:r>
            <a:r>
              <a:rPr lang="pl-PL" sz="2400" b="1" dirty="0" smtClean="0">
                <a:latin typeface="+mj-lt"/>
              </a:rPr>
              <a:t>praktyczne</a:t>
            </a:r>
            <a:r>
              <a:rPr lang="pl-PL" dirty="0" smtClean="0">
                <a:latin typeface="Constantia" pitchFamily="18"/>
              </a:rPr>
              <a:t>.</a:t>
            </a:r>
            <a:endParaRPr lang="pl-PL" dirty="0">
              <a:latin typeface="Constantia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4165064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D60093"/>
                </a:solidFill>
              </a:rPr>
              <a:t>Twórcza aktywność </a:t>
            </a:r>
            <a:br>
              <a:rPr lang="pl-PL" b="1" dirty="0">
                <a:solidFill>
                  <a:srgbClr val="D60093"/>
                </a:solidFill>
              </a:rPr>
            </a:br>
            <a:r>
              <a:rPr lang="pl-PL" b="1" dirty="0">
                <a:solidFill>
                  <a:srgbClr val="D60093"/>
                </a:solidFill>
              </a:rPr>
              <a:t>dzieci i młodzieży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pl-PL" smtClean="0"/>
              <a:pPr/>
              <a:t>6</a:t>
            </a:fld>
            <a:endParaRPr lang="pl-PL"/>
          </a:p>
        </p:txBody>
      </p:sp>
      <p:pic>
        <p:nvPicPr>
          <p:cNvPr id="4098" name="Picture 2" descr="http://www.elsnet.pl/%7Esp199/zdjecia2/pierw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988840"/>
            <a:ext cx="5359534" cy="401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412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D60093"/>
                </a:solidFill>
              </a:rPr>
              <a:t>Twórcza aktywność </a:t>
            </a:r>
            <a:br>
              <a:rPr lang="pl-PL" b="1" dirty="0">
                <a:solidFill>
                  <a:srgbClr val="D60093"/>
                </a:solidFill>
              </a:rPr>
            </a:br>
            <a:r>
              <a:rPr lang="pl-PL" b="1" dirty="0">
                <a:solidFill>
                  <a:srgbClr val="D60093"/>
                </a:solidFill>
              </a:rPr>
              <a:t>dzieci i młodzieży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pl-PL" smtClean="0"/>
              <a:pPr/>
              <a:t>7</a:t>
            </a:fld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1187624" y="1859340"/>
            <a:ext cx="74168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428760" lvl="0"/>
            <a:endParaRPr lang="pl-PL" sz="2400" dirty="0" smtClean="0">
              <a:latin typeface="Times New Roman" pitchFamily="18"/>
            </a:endParaRPr>
          </a:p>
          <a:p>
            <a:pPr marL="457200" marR="428760" lvl="0"/>
            <a:r>
              <a:rPr lang="en-US" sz="2400" dirty="0" smtClean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Znawcy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problemu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wymieniają</a:t>
            </a:r>
            <a:r>
              <a:rPr lang="en-US" sz="2400" dirty="0">
                <a:latin typeface="Times New Roman" pitchFamily="18"/>
              </a:rPr>
              <a:t>, </a:t>
            </a:r>
            <a:r>
              <a:rPr lang="en-US" sz="2400" dirty="0" err="1">
                <a:latin typeface="Times New Roman" pitchFamily="18"/>
              </a:rPr>
              <a:t>jako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najbardziej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sprzyjające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rozwojowi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dziecka</a:t>
            </a:r>
            <a:r>
              <a:rPr lang="en-US" sz="2400" dirty="0">
                <a:latin typeface="Times New Roman" pitchFamily="18"/>
              </a:rPr>
              <a:t>, </a:t>
            </a:r>
            <a:r>
              <a:rPr lang="en-US" sz="2400" b="1" dirty="0" err="1">
                <a:latin typeface="Times New Roman" pitchFamily="18"/>
              </a:rPr>
              <a:t>nauczanie</a:t>
            </a:r>
            <a:r>
              <a:rPr lang="en-US" sz="2400" b="1" dirty="0">
                <a:latin typeface="Times New Roman" pitchFamily="18"/>
              </a:rPr>
              <a:t> </a:t>
            </a:r>
            <a:r>
              <a:rPr lang="en-US" sz="2400" b="1" dirty="0" err="1">
                <a:latin typeface="Times New Roman" pitchFamily="18"/>
              </a:rPr>
              <a:t>rozwijające</a:t>
            </a:r>
            <a:r>
              <a:rPr lang="en-US" sz="2400" b="1" dirty="0">
                <a:latin typeface="Times New Roman" pitchFamily="18"/>
              </a:rPr>
              <a:t> </a:t>
            </a:r>
            <a:r>
              <a:rPr lang="en-US" sz="2400" b="1" dirty="0" err="1">
                <a:latin typeface="Times New Roman" pitchFamily="18"/>
              </a:rPr>
              <a:t>twórczą</a:t>
            </a:r>
            <a:r>
              <a:rPr lang="en-US" sz="2400" b="1" dirty="0">
                <a:latin typeface="Times New Roman" pitchFamily="18"/>
              </a:rPr>
              <a:t> </a:t>
            </a:r>
            <a:r>
              <a:rPr lang="en-US" sz="2400" b="1" dirty="0" err="1">
                <a:latin typeface="Times New Roman" pitchFamily="18"/>
              </a:rPr>
              <a:t>aktywność</a:t>
            </a:r>
            <a:r>
              <a:rPr lang="en-US" sz="2400" b="1" dirty="0">
                <a:latin typeface="Times New Roman" pitchFamily="18"/>
              </a:rPr>
              <a:t>. </a:t>
            </a:r>
            <a:r>
              <a:rPr lang="en-US" sz="2400" dirty="0">
                <a:latin typeface="Times New Roman" pitchFamily="18"/>
              </a:rPr>
              <a:t>Jest </a:t>
            </a:r>
            <a:r>
              <a:rPr lang="en-US" sz="2400" dirty="0" err="1">
                <a:latin typeface="Times New Roman" pitchFamily="18"/>
              </a:rPr>
              <a:t>ono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bowiem</a:t>
            </a:r>
            <a:r>
              <a:rPr lang="en-US" sz="2400" dirty="0">
                <a:latin typeface="Times New Roman" pitchFamily="18"/>
              </a:rPr>
              <a:t>  </a:t>
            </a:r>
            <a:r>
              <a:rPr lang="en-US" sz="2400" dirty="0" err="1">
                <a:latin typeface="Times New Roman" pitchFamily="18"/>
              </a:rPr>
              <a:t>nastawione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na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kształtowanie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b="1" dirty="0" err="1">
                <a:latin typeface="Times New Roman" pitchFamily="18"/>
              </a:rPr>
              <a:t>postawy</a:t>
            </a:r>
            <a:r>
              <a:rPr lang="en-US" sz="2400" b="1" dirty="0">
                <a:latin typeface="Times New Roman" pitchFamily="18"/>
              </a:rPr>
              <a:t> </a:t>
            </a:r>
            <a:r>
              <a:rPr lang="en-US" sz="2400" b="1" dirty="0" err="1">
                <a:latin typeface="Times New Roman" pitchFamily="18"/>
              </a:rPr>
              <a:t>twórczej</a:t>
            </a:r>
            <a:r>
              <a:rPr lang="en-US" sz="2400" b="1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i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b="1" dirty="0" err="1">
                <a:latin typeface="Times New Roman" pitchFamily="18"/>
              </a:rPr>
              <a:t>stymulowanie</a:t>
            </a:r>
            <a:r>
              <a:rPr lang="en-US" sz="2400" b="1" dirty="0">
                <a:latin typeface="Times New Roman" pitchFamily="18"/>
              </a:rPr>
              <a:t> </a:t>
            </a:r>
            <a:r>
              <a:rPr lang="en-US" sz="2400" b="1" dirty="0" err="1">
                <a:latin typeface="Times New Roman" pitchFamily="18"/>
              </a:rPr>
              <a:t>zachowań</a:t>
            </a:r>
            <a:r>
              <a:rPr lang="en-US" sz="2400" b="1" dirty="0">
                <a:latin typeface="Times New Roman" pitchFamily="18"/>
              </a:rPr>
              <a:t> </a:t>
            </a:r>
            <a:r>
              <a:rPr lang="en-US" sz="2400" b="1" dirty="0" err="1">
                <a:latin typeface="Times New Roman" pitchFamily="18"/>
              </a:rPr>
              <a:t>twórczych</a:t>
            </a:r>
            <a:r>
              <a:rPr lang="en-US" sz="2400" b="1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poprzez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preferowanie</a:t>
            </a:r>
            <a:r>
              <a:rPr lang="en-US" sz="2400" dirty="0">
                <a:latin typeface="Times New Roman" pitchFamily="18"/>
              </a:rPr>
              <a:t> w </a:t>
            </a:r>
            <a:r>
              <a:rPr lang="en-US" sz="2400" dirty="0" err="1">
                <a:latin typeface="Times New Roman" pitchFamily="18"/>
              </a:rPr>
              <a:t>procesie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uczenia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i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wychowania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b="1" dirty="0" err="1">
                <a:latin typeface="Times New Roman" pitchFamily="18"/>
              </a:rPr>
              <a:t>otwartych</a:t>
            </a:r>
            <a:r>
              <a:rPr lang="en-US" sz="2400" b="1" dirty="0">
                <a:latin typeface="Times New Roman" pitchFamily="18"/>
              </a:rPr>
              <a:t> </a:t>
            </a:r>
            <a:r>
              <a:rPr lang="en-US" sz="2400" b="1" dirty="0" err="1">
                <a:latin typeface="Times New Roman" pitchFamily="18"/>
              </a:rPr>
              <a:t>zadań</a:t>
            </a:r>
            <a:r>
              <a:rPr lang="en-US" sz="2400" b="1" dirty="0">
                <a:latin typeface="Times New Roman" pitchFamily="18"/>
              </a:rPr>
              <a:t> </a:t>
            </a:r>
            <a:r>
              <a:rPr lang="en-US" sz="2400" b="1" dirty="0" err="1">
                <a:latin typeface="Times New Roman" pitchFamily="18"/>
              </a:rPr>
              <a:t>problemowych</a:t>
            </a:r>
            <a:r>
              <a:rPr lang="en-US" sz="2400" b="1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rozwijających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myślenie</a:t>
            </a:r>
            <a:r>
              <a:rPr lang="en-US" sz="2400" dirty="0">
                <a:latin typeface="Times New Roman" pitchFamily="18"/>
              </a:rPr>
              <a:t> </a:t>
            </a:r>
            <a:r>
              <a:rPr lang="en-US" sz="2400" dirty="0" err="1">
                <a:latin typeface="Times New Roman" pitchFamily="18"/>
              </a:rPr>
              <a:t>dywergencyjne</a:t>
            </a:r>
            <a:r>
              <a:rPr lang="en-US" sz="2400" dirty="0">
                <a:latin typeface="Times New Roman" pitchFamily="18"/>
              </a:rPr>
              <a:t>.</a:t>
            </a:r>
            <a:endParaRPr lang="en-US" sz="2400" dirty="0">
              <a:latin typeface="Times New Roman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645287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D60093"/>
                </a:solidFill>
              </a:rPr>
              <a:t>Twórcza aktywność </a:t>
            </a:r>
            <a:br>
              <a:rPr lang="pl-PL" b="1" dirty="0">
                <a:solidFill>
                  <a:srgbClr val="D60093"/>
                </a:solidFill>
              </a:rPr>
            </a:br>
            <a:r>
              <a:rPr lang="pl-PL" b="1" dirty="0">
                <a:solidFill>
                  <a:srgbClr val="D60093"/>
                </a:solidFill>
              </a:rPr>
              <a:t>dzieci i młodzieży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pl-PL" smtClean="0"/>
              <a:pPr/>
              <a:t>8</a:t>
            </a:fld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1259632" y="2136339"/>
            <a:ext cx="72728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400" dirty="0" smtClean="0">
              <a:latin typeface="+mj-lt"/>
            </a:endParaRPr>
          </a:p>
          <a:p>
            <a:r>
              <a:rPr lang="pl-PL" sz="2400" dirty="0" smtClean="0">
                <a:latin typeface="+mj-lt"/>
              </a:rPr>
              <a:t>Najbardziej </a:t>
            </a:r>
            <a:r>
              <a:rPr lang="pl-PL" sz="2400" dirty="0">
                <a:latin typeface="+mj-lt"/>
              </a:rPr>
              <a:t>efektywnym sposobem rozwijania twórczej aktywności uczniów jest stosowanie </a:t>
            </a:r>
            <a:r>
              <a:rPr lang="pl-PL" sz="2400" b="1" dirty="0">
                <a:latin typeface="+mj-lt"/>
              </a:rPr>
              <a:t>strategii nauczania problemowego,</a:t>
            </a:r>
            <a:r>
              <a:rPr lang="pl-PL" sz="2400" dirty="0">
                <a:latin typeface="+mj-lt"/>
              </a:rPr>
              <a:t> w którym dominują metody samodzielnego dochodzenia do wiedzy. Uczeń poprzez własna aktywność poznawczą i badawczą, w odniesieniu do znanych elementów podstawowych, rozwiązuje praktyczne, czy teoretyczne problemy samodzielnie</a:t>
            </a:r>
          </a:p>
        </p:txBody>
      </p:sp>
    </p:spTree>
    <p:extLst>
      <p:ext uri="{BB962C8B-B14F-4D97-AF65-F5344CB8AC3E}">
        <p14:creationId xmlns:p14="http://schemas.microsoft.com/office/powerpoint/2010/main" val="797382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pl-PL" smtClean="0"/>
              <a:pPr/>
              <a:t>9</a:t>
            </a:fld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1187624" y="2413338"/>
            <a:ext cx="69127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400" dirty="0" smtClean="0"/>
          </a:p>
          <a:p>
            <a:r>
              <a:rPr lang="pl-PL" sz="2400" dirty="0" smtClean="0"/>
              <a:t>W </a:t>
            </a:r>
            <a:r>
              <a:rPr lang="pl-PL" sz="2400" dirty="0"/>
              <a:t>sytuacji problemowej występuje </a:t>
            </a:r>
            <a:r>
              <a:rPr lang="pl-PL" sz="2400" b="1" dirty="0"/>
              <a:t>trudność, której nie można rozwiązać w prosty sposób za pomocą  znanych schematów, reguł, praw, algorytmów. Często takich sytuacji dostarcza samo życie, ale może je w sposób planowy organizować również nauczyciel lub uczniowie pod jego kierunkiem.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660989488"/>
      </p:ext>
    </p:extLst>
  </p:cSld>
  <p:clrMapOvr>
    <a:masterClrMapping/>
  </p:clrMapOvr>
</p:sld>
</file>

<file path=ppt/theme/theme1.xml><?xml version="1.0" encoding="utf-8"?>
<a:theme xmlns:a="http://schemas.openxmlformats.org/drawingml/2006/main" name="!!!_szablon_prezentacji_do_projektu">
  <a:themeElements>
    <a:clrScheme name="Odcienie szarośc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Niestandardowy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!!!_szablon_prezentacji_do_projektu</Template>
  <TotalTime>35</TotalTime>
  <Words>740</Words>
  <Application>Microsoft Office PowerPoint</Application>
  <PresentationFormat>Pokaz na ekranie (4:3)</PresentationFormat>
  <Paragraphs>95</Paragraphs>
  <Slides>21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!!!_szablon_prezentacji_do_projektu</vt:lpstr>
      <vt:lpstr>Twórcza aktywność  dzieci i młodzieży</vt:lpstr>
      <vt:lpstr>Twórcza aktywność  dzieci i młodzieży</vt:lpstr>
      <vt:lpstr>Twórcza aktywność  dzieci i młodzieży</vt:lpstr>
      <vt:lpstr>Twórcza aktywność  dzieci i młodzieży</vt:lpstr>
      <vt:lpstr>Twórcza aktywność  dzieci i młodzieży</vt:lpstr>
      <vt:lpstr>Twórcza aktywność  dzieci i młodzieży</vt:lpstr>
      <vt:lpstr>Twórcza aktywność  dzieci i młodzieży</vt:lpstr>
      <vt:lpstr>Twórcza aktywność  dzieci i młodzieży</vt:lpstr>
      <vt:lpstr>Prezentacja programu PowerPoint</vt:lpstr>
      <vt:lpstr>Twórcza aktywność  dzieci i młodzieży</vt:lpstr>
      <vt:lpstr>Twórcza aktywność  dzieci i młodzieży</vt:lpstr>
      <vt:lpstr>Twórcza aktywność  dzieci i młodzieży</vt:lpstr>
      <vt:lpstr>Twórcza aktywność  dzieci i młodzieży</vt:lpstr>
      <vt:lpstr>Twórcza aktywność  dzieci i młodzieży</vt:lpstr>
      <vt:lpstr>Twórcza aktywność  dzieci i młodzieży</vt:lpstr>
      <vt:lpstr>Twórcza aktywność  dzieci i młodzieży</vt:lpstr>
      <vt:lpstr>Twórcza aktywność  dzieci i młodzieży</vt:lpstr>
      <vt:lpstr>Twórcza aktywność  dzieci i młodzieży</vt:lpstr>
      <vt:lpstr>Twórcza aktywność  dzieci i młodzieży</vt:lpstr>
      <vt:lpstr>Twórcza aktywność  dzieci i młodzieży</vt:lpstr>
      <vt:lpstr>Twórcza aktywność  dzieci i młodzieży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Twórcza aktywność  dzieci i młodzieży</dc:title>
  <dc:creator>Dyrekcja</dc:creator>
  <cp:lastModifiedBy>Dyrekcja</cp:lastModifiedBy>
  <cp:revision>4</cp:revision>
  <dcterms:created xsi:type="dcterms:W3CDTF">2014-03-12T11:33:27Z</dcterms:created>
  <dcterms:modified xsi:type="dcterms:W3CDTF">2014-03-12T12:09:10Z</dcterms:modified>
</cp:coreProperties>
</file>